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3"/>
  </p:notesMasterIdLst>
  <p:sldIdLst>
    <p:sldId id="284" r:id="rId3"/>
    <p:sldId id="287" r:id="rId4"/>
    <p:sldId id="348" r:id="rId5"/>
    <p:sldId id="354" r:id="rId6"/>
    <p:sldId id="349" r:id="rId7"/>
    <p:sldId id="339" r:id="rId8"/>
    <p:sldId id="290" r:id="rId9"/>
    <p:sldId id="351" r:id="rId10"/>
    <p:sldId id="285" r:id="rId11"/>
    <p:sldId id="350" r:id="rId12"/>
    <p:sldId id="291" r:id="rId13"/>
    <p:sldId id="292" r:id="rId14"/>
    <p:sldId id="294" r:id="rId15"/>
    <p:sldId id="298" r:id="rId16"/>
    <p:sldId id="300" r:id="rId17"/>
    <p:sldId id="301" r:id="rId18"/>
    <p:sldId id="334" r:id="rId19"/>
    <p:sldId id="335" r:id="rId20"/>
    <p:sldId id="336" r:id="rId21"/>
    <p:sldId id="302" r:id="rId22"/>
    <p:sldId id="306" r:id="rId23"/>
    <p:sldId id="338" r:id="rId24"/>
    <p:sldId id="347" r:id="rId25"/>
    <p:sldId id="353" r:id="rId26"/>
    <p:sldId id="307" r:id="rId27"/>
    <p:sldId id="340" r:id="rId28"/>
    <p:sldId id="355" r:id="rId29"/>
    <p:sldId id="342" r:id="rId30"/>
    <p:sldId id="343" r:id="rId31"/>
    <p:sldId id="344" r:id="rId32"/>
    <p:sldId id="345" r:id="rId33"/>
    <p:sldId id="341" r:id="rId34"/>
    <p:sldId id="325" r:id="rId35"/>
    <p:sldId id="323" r:id="rId36"/>
    <p:sldId id="324" r:id="rId37"/>
    <p:sldId id="328" r:id="rId38"/>
    <p:sldId id="309" r:id="rId39"/>
    <p:sldId id="316" r:id="rId40"/>
    <p:sldId id="317" r:id="rId41"/>
    <p:sldId id="318"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46"/>
    <p:restoredTop sz="78305"/>
  </p:normalViewPr>
  <p:slideViewPr>
    <p:cSldViewPr snapToGrid="0" snapToObjects="1">
      <p:cViewPr varScale="1">
        <p:scale>
          <a:sx n="56" d="100"/>
          <a:sy n="56" d="100"/>
        </p:scale>
        <p:origin x="1992"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Firstly, we have a set of virtual constructs that mimic the system, which is what the simulation is. It has some predictive capability in returning temperature distribution and fluid flows, but it isn’t at the point of predicting the effects of the furnace controls or the crystal structure and properties. These models are built only on physics theory, but that isn’t enough for those other 2 parts. For that, the model needs to update and improve based on experimental data from physical growths. The models simulate temperature distributions, so what we want to do is collect some temperature distribution data from experiments to inform and validate the models.</a:t>
            </a:r>
          </a:p>
        </p:txBody>
      </p:sp>
    </p:spTree>
    <p:extLst>
      <p:ext uri="{BB962C8B-B14F-4D97-AF65-F5344CB8AC3E}">
        <p14:creationId xmlns:p14="http://schemas.microsoft.com/office/powerpoint/2010/main" val="839132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a hyperspectral camera, we can measure a full emission spectrum for each pixel. From there, we’ll have to do some analysis to figure out how to get temperature.</a:t>
            </a:r>
          </a:p>
        </p:txBody>
      </p:sp>
    </p:spTree>
    <p:extLst>
      <p:ext uri="{BB962C8B-B14F-4D97-AF65-F5344CB8AC3E}">
        <p14:creationId xmlns:p14="http://schemas.microsoft.com/office/powerpoint/2010/main" val="204259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first and foremost is to get the camera set up in the furnace to be able to collect data. You can see the camera mounted there alongside the laser. Another detail is that the camera captures a line rather than a 2-D image, so it needs to scan up and down to capture a full image. The next thing is to analyze the data, but before I get into the details of how to do that, I want to talk about how exactly we set it up. We want to be able to collect a lot of data, so we want to be more efficient than manually capturing and analyzing each individual image separately. We also want the models to ultimately update automatically as new data comes in, so we should start laying the groundwork for that automation now. So, here’s how we do that.</a:t>
            </a:r>
          </a:p>
        </p:txBody>
      </p:sp>
    </p:spTree>
    <p:extLst>
      <p:ext uri="{BB962C8B-B14F-4D97-AF65-F5344CB8AC3E}">
        <p14:creationId xmlns:p14="http://schemas.microsoft.com/office/powerpoint/2010/main" val="205150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195331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something called data streaming. When the image is captured by the camera, it is automatically streamed out to a third party server. From there, the data is consumed by a stream processor that’s hosted on one of our </a:t>
            </a:r>
            <a:r>
              <a:rPr lang="en-US" dirty="0" err="1"/>
              <a:t>paradim</a:t>
            </a:r>
            <a:r>
              <a:rPr lang="en-US" dirty="0"/>
              <a:t> servers. There, the raw data is both stored in a database and also analyzed. The resulting temperature distribution is then streamed back out to the third party and then back to the lab so that the people doing the growth can see the results in real time.</a:t>
            </a:r>
          </a:p>
        </p:txBody>
      </p:sp>
    </p:spTree>
    <p:extLst>
      <p:ext uri="{BB962C8B-B14F-4D97-AF65-F5344CB8AC3E}">
        <p14:creationId xmlns:p14="http://schemas.microsoft.com/office/powerpoint/2010/main" val="3225165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how do we actually get temperature from hyperspectral data? The key observation is that a hot glowing material is a blackbody, and blackbody spectra are completely unique depending on the temperature of the object. It will be a little challenging because the camera only captures a limited range, </a:t>
            </a:r>
            <a:r>
              <a:rPr lang="en-US"/>
              <a:t>but we’ll see how it goes.</a:t>
            </a:r>
            <a:endParaRPr lang="en-US" dirty="0"/>
          </a:p>
        </p:txBody>
      </p:sp>
    </p:spTree>
    <p:extLst>
      <p:ext uri="{BB962C8B-B14F-4D97-AF65-F5344CB8AC3E}">
        <p14:creationId xmlns:p14="http://schemas.microsoft.com/office/powerpoint/2010/main" val="228829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can use least squares regression. With this regression method, we start by providing a model function, which we know for blackbody radiation. The regression than optimizes parameters of the function, which will include temperature that we want. We then guess some parameters, getting a bad fit, but the residuals are minimized and parameters optimized to get the best fit. There’s lots of code already written to do the last part, so what we need to do for this specific usage is figure out what the model function should be.</a:t>
            </a:r>
          </a:p>
        </p:txBody>
      </p:sp>
    </p:spTree>
    <p:extLst>
      <p:ext uri="{BB962C8B-B14F-4D97-AF65-F5344CB8AC3E}">
        <p14:creationId xmlns:p14="http://schemas.microsoft.com/office/powerpoint/2010/main" val="2336854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3 parts here. The middle is the actual core of the blackbody shape that should look familiar. The piece in front is an approximation of emissivity. Emissivity changes depending on the materials we use and can also vary over wavelength, so we use a quadratic expansion to model that dependence. Finally, there’s a constant offset at the end. This term improves the regression by adding some flexibility. Like any spectrum, blackbody radiation always goes to 0 as the wavelength goes to 0. However, forcing the fitting to stick to this turns out to cause some aggressive overfitting. The spectrum could be shifted up by stray light in the background or mistakes in correcting the spectrum against black and white references, so it helps to add this term to account for those things. With these added pieces, we have added parameters to optimize during the regression alongside temperature.</a:t>
            </a:r>
          </a:p>
        </p:txBody>
      </p:sp>
    </p:spTree>
    <p:extLst>
      <p:ext uri="{BB962C8B-B14F-4D97-AF65-F5344CB8AC3E}">
        <p14:creationId xmlns:p14="http://schemas.microsoft.com/office/powerpoint/2010/main" val="1516025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take a look at how this works. Here’s a spectrum that we measured during testing. You’ll notice that it doesn’t quite look like a blackbody spectrum, and that’s because of the limited wavelength range that I mentioned. Nevertheless, if we run the regression, we get a nice looking fit and a reasonable temperature value of about 1000 C. We can also zoom out to see that we actually have been looking at a very small part of the blackbody spectrum, but the regression is still successful.</a:t>
            </a:r>
          </a:p>
        </p:txBody>
      </p:sp>
    </p:spTree>
    <p:extLst>
      <p:ext uri="{BB962C8B-B14F-4D97-AF65-F5344CB8AC3E}">
        <p14:creationId xmlns:p14="http://schemas.microsoft.com/office/powerpoint/2010/main" val="3387182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taking this analysis into the furnace, here we have an image from a growth. There’s not much to see in the </a:t>
            </a:r>
            <a:r>
              <a:rPr lang="en-US" dirty="0" err="1"/>
              <a:t>png</a:t>
            </a:r>
            <a:r>
              <a:rPr lang="en-US" dirty="0"/>
              <a:t> because this growth was too dark to see much. We can fix that by increasing the exposure time, but it turns out that we are still able to get temperature well with a low exposure, so I stuck with that. Also, because we set up all the automation, this is super easy to run. I clicked capture image, waited, and got back this heatmap. **Talk about what this is looking at, what we see**</a:t>
            </a:r>
          </a:p>
        </p:txBody>
      </p:sp>
    </p:spTree>
    <p:extLst>
      <p:ext uri="{BB962C8B-B14F-4D97-AF65-F5344CB8AC3E}">
        <p14:creationId xmlns:p14="http://schemas.microsoft.com/office/powerpoint/2010/main" val="59720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worked on studying floating zone growths using the Laser Diode Floating Zone furnace that we have. Before I talk about what I did, I’ll give you a brief overview of how floating zone growths work.</a:t>
            </a:r>
          </a:p>
        </p:txBody>
      </p:sp>
    </p:spTree>
    <p:extLst>
      <p:ext uri="{BB962C8B-B14F-4D97-AF65-F5344CB8AC3E}">
        <p14:creationId xmlns:p14="http://schemas.microsoft.com/office/powerpoint/2010/main" val="2032566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Optimizations include performance improvement and potentially needing to reduce sensitivity to atomic emission spikes</a:t>
            </a:r>
          </a:p>
        </p:txBody>
      </p:sp>
    </p:spTree>
    <p:extLst>
      <p:ext uri="{BB962C8B-B14F-4D97-AF65-F5344CB8AC3E}">
        <p14:creationId xmlns:p14="http://schemas.microsoft.com/office/powerpoint/2010/main" val="2202373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I want to take a step back and talk about how this fits into the bigger picture that I talked about at the beginning. This data is measured from physical experiments, and it can now be used to inform and validate the digital models that we talked about. Going the other way, we now speak a common data language so we can take the predictions the models dive and use them to inform future growths. Those growths in turn create more data, and the cycle of experimentation and improvement continues.</a:t>
            </a:r>
          </a:p>
        </p:txBody>
      </p:sp>
    </p:spTree>
    <p:extLst>
      <p:ext uri="{BB962C8B-B14F-4D97-AF65-F5344CB8AC3E}">
        <p14:creationId xmlns:p14="http://schemas.microsoft.com/office/powerpoint/2010/main" val="1457213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hits on the last </a:t>
            </a:r>
          </a:p>
        </p:txBody>
      </p:sp>
    </p:spTree>
    <p:extLst>
      <p:ext uri="{BB962C8B-B14F-4D97-AF65-F5344CB8AC3E}">
        <p14:creationId xmlns:p14="http://schemas.microsoft.com/office/powerpoint/2010/main" val="515470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 with two rods mounted in the furnace vertically pointing at each other. The bottom rod is the crystalline rod while the top is the feed rod. Some source of heat points towards the center, melting the tips of the rods to create a liquid floating zone. The rods are then pulled apart and a crystal grows out of the liquid zone.</a:t>
            </a:r>
          </a:p>
        </p:txBody>
      </p:sp>
    </p:spTree>
    <p:extLst>
      <p:ext uri="{BB962C8B-B14F-4D97-AF65-F5344CB8AC3E}">
        <p14:creationId xmlns:p14="http://schemas.microsoft.com/office/powerpoint/2010/main" val="7661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particular furnace uses lasers to heat the rods, and there are 5 set around the center. So, how can we go about studying how floating zone growths work and how to design growths? One big picture approach to think about is to think about the development of a digital twin for floating zone growths.</a:t>
            </a:r>
          </a:p>
        </p:txBody>
      </p:sp>
    </p:spTree>
    <p:extLst>
      <p:ext uri="{BB962C8B-B14F-4D97-AF65-F5344CB8AC3E}">
        <p14:creationId xmlns:p14="http://schemas.microsoft.com/office/powerpoint/2010/main" val="143772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a digital twin? It can take a lot of forms but generally it’s the idea of having a digital representation of some physical object or process. In our case, the physical twin includes the furnace growths, the materials, and the controls of the furnace like the rotation speed and pull rate of the rods. The digital twin is some manner of computational model that simulates the growth happening within the furnace. We would want this model to be able to simulate the evolution of the growth over time, how the growth reacts to changes to the furnace controls, and the crystal structure and properties resulting from the growth. So, let’s talk about the current state of the digital models and what we can do to improve them.</a:t>
            </a:r>
          </a:p>
        </p:txBody>
      </p:sp>
    </p:spTree>
    <p:extLst>
      <p:ext uri="{BB962C8B-B14F-4D97-AF65-F5344CB8AC3E}">
        <p14:creationId xmlns:p14="http://schemas.microsoft.com/office/powerpoint/2010/main" val="3787141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are these 3 elements for floating zone growths? The physical aspect would be the growth itself, the process of the growth and the underlying physics that governs the growth. Also an important part of the physical element is the controls of the furnace. The experimenter can change things like the rotation speed and pull rate, and these affect the growth. The last physical element is the crystal the is made at the end. Whether it’s a single or multiple crystal, it’s structure, and it’s properties. The digital twin that is being made in other work is computational models and simulations of the growths. This includes finite element models to track the thermal distribution and fluid flow during a growth. Currently, these models have had some success in different ways of simulating the molten zone and solid-liquid interface, but they are informed only by physics theory and not actual growth data, and they are not validated against physical growths. So, they are fundamentally disconnected because of the lack of data.</a:t>
            </a:r>
          </a:p>
        </p:txBody>
      </p:sp>
    </p:spTree>
    <p:extLst>
      <p:ext uri="{BB962C8B-B14F-4D97-AF65-F5344CB8AC3E}">
        <p14:creationId xmlns:p14="http://schemas.microsoft.com/office/powerpoint/2010/main" val="92158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makes these models difficult to use because the inputs for the models are not the same as the inputs for a physical growth. For a physical growth, we have things like the laser power and pull rate, but the input for the models is things like the temperature field, which we don’t know how to measure for a physical growth. IF I WANT TO USE THE MODEL TO INFORM MY GROWTH, I need some way to measure the temperature distribution so I can then input it into the model. Additionally, the model doesn’t know how to determine how the heat will flow as the samples are heated up during the growth. Temperature is missing as data for the physical growths and because of this is missing from the model’s ability to predict. So, data that would be useful in developing a digital twin is the temperature distributions of growths.</a:t>
            </a:r>
          </a:p>
        </p:txBody>
      </p:sp>
    </p:spTree>
    <p:extLst>
      <p:ext uri="{BB962C8B-B14F-4D97-AF65-F5344CB8AC3E}">
        <p14:creationId xmlns:p14="http://schemas.microsoft.com/office/powerpoint/2010/main" val="1409924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basics of this is a finite element model of the two rods and the liquid zone between them. In particular, the model starts with some materials and temperature distribution and then simulates the fluid and heat flow. So, let’s take a look at what these models have and are missing from the goal of a digital twin.</a:t>
            </a:r>
          </a:p>
        </p:txBody>
      </p:sp>
    </p:spTree>
    <p:extLst>
      <p:ext uri="{BB962C8B-B14F-4D97-AF65-F5344CB8AC3E}">
        <p14:creationId xmlns:p14="http://schemas.microsoft.com/office/powerpoint/2010/main" val="914704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4864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7226/26894"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hyperlink" Target="https://doi.org/10.1016/j.jcrysgro.2022.12672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doi.org/10.1016/j.jcrysgro.2022.12672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16/j.jcrysgro.2022.126723"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7226/26894"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Floating Zone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434340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David Elbert</a:t>
            </a:r>
            <a:r>
              <a:rPr lang="en-US" sz="5400" baseline="30000" dirty="0">
                <a:solidFill>
                  <a:schemeClr val="bg1"/>
                </a:solidFill>
              </a:rPr>
              <a:t>2</a:t>
            </a:r>
            <a:r>
              <a:rPr lang="en-US" sz="5400" dirty="0">
                <a:solidFill>
                  <a:schemeClr val="bg1"/>
                </a:solidFill>
              </a:rPr>
              <a:t>, Tyrel McQueen</a:t>
            </a:r>
            <a:r>
              <a:rPr lang="en-US" sz="5400" baseline="30000" dirty="0">
                <a:solidFill>
                  <a:schemeClr val="bg1"/>
                </a:solidFill>
              </a:rPr>
              <a:t>3</a:t>
            </a:r>
            <a:endParaRPr lang="en-US" sz="5400" dirty="0">
              <a:solidFill>
                <a:schemeClr val="bg1"/>
              </a:solidFill>
            </a:endParaRPr>
          </a:p>
          <a:p>
            <a:pPr marL="0" indent="0" algn="ctr" hangingPunct="1">
              <a:spcBef>
                <a:spcPts val="1000"/>
              </a:spcBef>
              <a:buNone/>
            </a:pPr>
            <a:endParaRPr lang="en-US" sz="4400" dirty="0">
              <a:solidFill>
                <a:schemeClr val="bg1"/>
              </a:solidFill>
            </a:endParaRPr>
          </a:p>
          <a:p>
            <a:pPr marL="0" indent="0" algn="ctr" hangingPunct="1">
              <a:spcBef>
                <a:spcPts val="1000"/>
              </a:spcBef>
              <a:buNone/>
            </a:pPr>
            <a:r>
              <a:rPr lang="en-US" sz="4400" i="1" baseline="30000" dirty="0">
                <a:solidFill>
                  <a:schemeClr val="bg1"/>
                </a:solidFill>
              </a:rPr>
              <a:t>1</a:t>
            </a:r>
            <a:r>
              <a:rPr lang="en-US" sz="4400" i="1" dirty="0">
                <a:solidFill>
                  <a:schemeClr val="bg1"/>
                </a:solidFill>
              </a:rPr>
              <a:t>Department of Physics, Carnegie Mellon University</a:t>
            </a:r>
          </a:p>
          <a:p>
            <a:pPr marL="0" indent="0" algn="ctr" hangingPunct="1">
              <a:spcBef>
                <a:spcPts val="1000"/>
              </a:spcBef>
              <a:buNone/>
            </a:pPr>
            <a:r>
              <a:rPr lang="en-US" sz="4400" i="1" baseline="30000" dirty="0">
                <a:solidFill>
                  <a:schemeClr val="bg1"/>
                </a:solidFill>
              </a:rPr>
              <a:t>2</a:t>
            </a:r>
            <a:r>
              <a:rPr lang="en-US" sz="4400" i="1" dirty="0">
                <a:solidFill>
                  <a:schemeClr val="bg1"/>
                </a:solidFill>
              </a:rPr>
              <a:t>Hopkins Extreme Materials Institute</a:t>
            </a:r>
          </a:p>
          <a:p>
            <a:pPr marL="0" indent="0" algn="ctr" hangingPunct="1">
              <a:spcBef>
                <a:spcPts val="1000"/>
              </a:spcBef>
              <a:buNone/>
            </a:pPr>
            <a:r>
              <a:rPr lang="en-US" sz="4400" i="1" baseline="30000" dirty="0">
                <a:solidFill>
                  <a:schemeClr val="bg1"/>
                </a:solidFill>
              </a:rPr>
              <a:t>3</a:t>
            </a:r>
            <a:r>
              <a:rPr lang="en-US" sz="4400" i="1" dirty="0">
                <a:solidFill>
                  <a:schemeClr val="bg1"/>
                </a:solidFill>
              </a:rPr>
              <a:t>Department of Chemistry, Johns Hopkins University</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sp>
        <p:nvSpPr>
          <p:cNvPr id="6" name="Content Placeholder 4">
            <a:extLst>
              <a:ext uri="{FF2B5EF4-FFF2-40B4-BE49-F238E27FC236}">
                <a16:creationId xmlns:a16="http://schemas.microsoft.com/office/drawing/2014/main" id="{3AD2E522-16B4-D544-58A8-181AC766B8E4}"/>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“Dynamically updated with data from it’s physical twin”</a:t>
            </a:r>
          </a:p>
          <a:p>
            <a:pPr hangingPunct="1"/>
            <a:r>
              <a:rPr lang="en-US" dirty="0">
                <a:solidFill>
                  <a:schemeClr val="bg1"/>
                </a:solidFill>
              </a:rPr>
              <a:t>?</a:t>
            </a:r>
          </a:p>
          <a:p>
            <a:pPr hangingPunct="1"/>
            <a:r>
              <a:rPr lang="en-US" dirty="0">
                <a:solidFill>
                  <a:schemeClr val="bg1"/>
                </a:solidFill>
              </a:rPr>
              <a:t>?</a:t>
            </a:r>
          </a:p>
        </p:txBody>
      </p:sp>
      <p:sp>
        <p:nvSpPr>
          <p:cNvPr id="7" name="TextBox 6">
            <a:extLst>
              <a:ext uri="{FF2B5EF4-FFF2-40B4-BE49-F238E27FC236}">
                <a16:creationId xmlns:a16="http://schemas.microsoft.com/office/drawing/2014/main" id="{8321EAA9-3A09-3D87-6EE1-015C378A9508}"/>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sp>
        <p:nvSpPr>
          <p:cNvPr id="8" name="Rectangle 7">
            <a:extLst>
              <a:ext uri="{FF2B5EF4-FFF2-40B4-BE49-F238E27FC236}">
                <a16:creationId xmlns:a16="http://schemas.microsoft.com/office/drawing/2014/main" id="{1472C65E-0451-7D3A-FD53-A3B97D46E0B0}"/>
              </a:ext>
            </a:extLst>
          </p:cNvPr>
          <p:cNvSpPr/>
          <p:nvPr/>
        </p:nvSpPr>
        <p:spPr>
          <a:xfrm>
            <a:off x="10389603" y="5687803"/>
            <a:ext cx="842417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59750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1"/>
                                        </p:tgtEl>
                                        <p:attrNameLst>
                                          <p:attrName>style.opacity</p:attrName>
                                        </p:attrNameLst>
                                      </p:cBhvr>
                                      <p:to>
                                        <p:strVal val="0.25"/>
                                      </p:to>
                                    </p:set>
                                    <p:animEffect filter="image" prLst="opacity: 0.25">
                                      <p:cBhvr rctx="IE">
                                        <p:cTn id="7" dur="indefinite"/>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6">
                                            <p:txEl>
                                              <p:pRg st="0" end="0"/>
                                            </p:txEl>
                                          </p:spTgt>
                                        </p:tgtEl>
                                        <p:attrNameLst>
                                          <p:attrName>style.opacity</p:attrName>
                                        </p:attrNameLst>
                                      </p:cBhvr>
                                      <p:to>
                                        <p:strVal val="0.25"/>
                                      </p:to>
                                    </p:set>
                                    <p:animEffect filter="image" prLst="opacity: 0.25">
                                      <p:cBhvr rctx="IE">
                                        <p:cTn id="14" dur="indefinite"/>
                                        <p:tgtEl>
                                          <p:spTgt spid="6">
                                            <p:txEl>
                                              <p:pRg st="0" end="0"/>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6">
                                            <p:txEl>
                                              <p:pRg st="1" end="1"/>
                                            </p:txEl>
                                          </p:spTgt>
                                        </p:tgtEl>
                                        <p:attrNameLst>
                                          <p:attrName>style.opacity</p:attrName>
                                        </p:attrNameLst>
                                      </p:cBhvr>
                                      <p:to>
                                        <p:strVal val="0.25"/>
                                      </p:to>
                                    </p:set>
                                    <p:animEffect filter="image" prLst="opacity: 0.25">
                                      <p:cBhvr rctx="IE">
                                        <p:cTn id="21" dur="indefinite"/>
                                        <p:tgtEl>
                                          <p:spTgt spid="6">
                                            <p:txEl>
                                              <p:pRg st="1" end="1"/>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itle 2">
            <a:extLst>
              <a:ext uri="{FF2B5EF4-FFF2-40B4-BE49-F238E27FC236}">
                <a16:creationId xmlns:a16="http://schemas.microsoft.com/office/drawing/2014/main" id="{9A00507D-227D-75C9-27B0-5D9CFC60117F}"/>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Research Question</a:t>
            </a:r>
            <a:endParaRPr lang="en-US" sz="9600" dirty="0">
              <a:solidFill>
                <a:schemeClr val="bg2"/>
              </a:solidFill>
            </a:endParaRPr>
          </a:p>
        </p:txBody>
      </p:sp>
      <p:sp>
        <p:nvSpPr>
          <p:cNvPr id="4" name="TextBox 3">
            <a:extLst>
              <a:ext uri="{FF2B5EF4-FFF2-40B4-BE49-F238E27FC236}">
                <a16:creationId xmlns:a16="http://schemas.microsoft.com/office/drawing/2014/main" id="{E5E3E526-5518-D4F5-F447-32BBBF1943B6}"/>
              </a:ext>
            </a:extLst>
          </p:cNvPr>
          <p:cNvSpPr txBox="1"/>
          <p:nvPr/>
        </p:nvSpPr>
        <p:spPr>
          <a:xfrm>
            <a:off x="801803" y="5575598"/>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data from lab growths?</a:t>
            </a:r>
          </a:p>
        </p:txBody>
      </p:sp>
    </p:spTree>
    <p:extLst>
      <p:ext uri="{BB962C8B-B14F-4D97-AF65-F5344CB8AC3E}">
        <p14:creationId xmlns:p14="http://schemas.microsoft.com/office/powerpoint/2010/main" val="3985507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7861005" y="2527118"/>
            <a:ext cx="8661990" cy="9529346"/>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spTree>
    <p:extLst>
      <p:ext uri="{BB962C8B-B14F-4D97-AF65-F5344CB8AC3E}">
        <p14:creationId xmlns:p14="http://schemas.microsoft.com/office/powerpoint/2010/main" val="40455553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Collect data</a:t>
            </a:r>
          </a:p>
          <a:p>
            <a:pPr hangingPunct="1"/>
            <a:r>
              <a:rPr lang="en-US" dirty="0">
                <a:solidFill>
                  <a:schemeClr val="bg1"/>
                </a:solidFill>
              </a:rPr>
              <a:t>Analyze the data automatically</a:t>
            </a:r>
          </a:p>
          <a:p>
            <a:pPr hangingPunct="1"/>
            <a:endParaRPr lang="en-US" dirty="0">
              <a:solidFill>
                <a:schemeClr val="bg1"/>
              </a:solidFill>
            </a:endParaRPr>
          </a:p>
        </p:txBody>
      </p:sp>
      <p:pic>
        <p:nvPicPr>
          <p:cNvPr id="4" name="IMG_5057_EC54C0F2-74B3-47BF-A72E-063F655014C5.mp4">
            <a:hlinkClick r:id="" action="ppaction://media"/>
            <a:extLst>
              <a:ext uri="{FF2B5EF4-FFF2-40B4-BE49-F238E27FC236}">
                <a16:creationId xmlns:a16="http://schemas.microsoft.com/office/drawing/2014/main" id="{8873B3D8-7871-219E-4FCC-4C27A83239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37525" y="2328447"/>
            <a:ext cx="5453950" cy="9695914"/>
          </a:xfrm>
          <a:prstGeom prst="rect">
            <a:avLst/>
          </a:prstGeom>
        </p:spPr>
      </p:pic>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xEl>
                                              <p:pRg st="0" end="0"/>
                                            </p:txEl>
                                          </p:spTgt>
                                        </p:tgtEl>
                                        <p:attrNameLst>
                                          <p:attrName>style.opacity</p:attrName>
                                        </p:attrNameLst>
                                      </p:cBhvr>
                                      <p:to>
                                        <p:strVal val="0.25"/>
                                      </p:to>
                                    </p:set>
                                    <p:animEffect filter="image" prLst="opacity: 0.25">
                                      <p:cBhvr rctx="IE">
                                        <p:cTn id="7" dur="indefinite"/>
                                        <p:tgtEl>
                                          <p:spTgt spid="5">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3">
                                            <p:txEl>
                                              <p:pRg st="0" end="0"/>
                                            </p:txEl>
                                          </p:spTgt>
                                        </p:tgtEl>
                                        <p:attrNameLst>
                                          <p:attrName>style.opacity</p:attrName>
                                        </p:attrNameLst>
                                      </p:cBhvr>
                                      <p:to>
                                        <p:strVal val="0.25"/>
                                      </p:to>
                                    </p:set>
                                    <p:animEffect filter="image" prLst="opacity: 0.25">
                                      <p:cBhvr rctx="IE">
                                        <p:cTn id="14" dur="indefinite"/>
                                        <p:tgtEl>
                                          <p:spTgt spid="3">
                                            <p:txEl>
                                              <p:pRg st="0" end="0"/>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mediacall" presetSubtype="0" fill="hold" nodeType="withEffect">
                                  <p:stCondLst>
                                    <p:cond delay="0"/>
                                  </p:stCondLst>
                                  <p:childTnLst>
                                    <p:cmd type="call" cmd="playFrom(0.0)">
                                      <p:cBhvr>
                                        <p:cTn id="18" dur="5500" fill="hold"/>
                                        <p:tgtEl>
                                          <p:spTgt spid="4"/>
                                        </p:tgtEl>
                                      </p:cBhvr>
                                    </p:cmd>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4"/>
                                        </p:tgtEl>
                                        <p:attrNameLst>
                                          <p:attrName>style.opacity</p:attrName>
                                        </p:attrNameLst>
                                      </p:cBhvr>
                                      <p:to>
                                        <p:strVal val="0.25"/>
                                      </p:to>
                                    </p:set>
                                    <p:animEffect filter="image" prLst="opacity: 0.25">
                                      <p:cBhvr rctx="IE">
                                        <p:cTn id="23" dur="indefinite"/>
                                        <p:tgtEl>
                                          <p:spTgt spid="4"/>
                                        </p:tgtEl>
                                      </p:cBhvr>
                                    </p:animEffect>
                                  </p:childTnLst>
                                </p:cTn>
                              </p:par>
                              <p:par>
                                <p:cTn id="24" presetID="1" presetClass="entr" presetSubtype="0" fill="hold"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video>
              <p:cMediaNode vol="80000">
                <p:cTn id="31"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2E81A-220B-E25A-4440-C9ADBDB99D1B}"/>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3" name="Picture 2" descr="A close-up of a machine&#10;&#10;Description automatically generated">
            <a:extLst>
              <a:ext uri="{FF2B5EF4-FFF2-40B4-BE49-F238E27FC236}">
                <a16:creationId xmlns:a16="http://schemas.microsoft.com/office/drawing/2014/main" id="{35C915CA-A261-F738-61C5-D19966BE3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65841" y="1872655"/>
            <a:ext cx="11639618" cy="8729714"/>
          </a:xfrm>
          <a:prstGeom prst="rect">
            <a:avLst/>
          </a:prstGeom>
        </p:spPr>
      </p:pic>
    </p:spTree>
    <p:extLst>
      <p:ext uri="{BB962C8B-B14F-4D97-AF65-F5344CB8AC3E}">
        <p14:creationId xmlns:p14="http://schemas.microsoft.com/office/powerpoint/2010/main" val="384520140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8" name="Picture 7" descr="A diagram of data processing&#10;&#10;Description automatically generated">
            <a:extLst>
              <a:ext uri="{FF2B5EF4-FFF2-40B4-BE49-F238E27FC236}">
                <a16:creationId xmlns:a16="http://schemas.microsoft.com/office/drawing/2014/main" id="{A7408765-ACFA-D551-7872-1D2B41C30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865" y="0"/>
            <a:ext cx="13978270" cy="12237784"/>
          </a:xfrm>
          <a:prstGeom prst="rect">
            <a:avLst/>
          </a:prstGeom>
        </p:spPr>
      </p:pic>
      <p:sp>
        <p:nvSpPr>
          <p:cNvPr id="9" name="Rectangle 8">
            <a:extLst>
              <a:ext uri="{FF2B5EF4-FFF2-40B4-BE49-F238E27FC236}">
                <a16:creationId xmlns:a16="http://schemas.microsoft.com/office/drawing/2014/main" id="{8A50202E-15AF-1BE4-0072-DCF8F8917820}"/>
              </a:ext>
            </a:extLst>
          </p:cNvPr>
          <p:cNvSpPr/>
          <p:nvPr/>
        </p:nvSpPr>
        <p:spPr>
          <a:xfrm>
            <a:off x="4997302" y="3976577"/>
            <a:ext cx="12737805" cy="4401879"/>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CD249027-1206-6BFE-2F8B-93D6EC8B624C}"/>
              </a:ext>
            </a:extLst>
          </p:cNvPr>
          <p:cNvSpPr/>
          <p:nvPr/>
        </p:nvSpPr>
        <p:spPr>
          <a:xfrm>
            <a:off x="7421526" y="8378456"/>
            <a:ext cx="8016948" cy="3976577"/>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80029CE9-940C-6610-F0A6-2B5C3F63E117}"/>
              </a:ext>
            </a:extLst>
          </p:cNvPr>
          <p:cNvSpPr/>
          <p:nvPr/>
        </p:nvSpPr>
        <p:spPr>
          <a:xfrm>
            <a:off x="12716540" y="0"/>
            <a:ext cx="6670158" cy="3976577"/>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4040276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Pyrometry</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D0216A1-5205-2053-2865-4A74FF6574BC}"/>
              </a:ext>
            </a:extLst>
          </p:cNvPr>
          <p:cNvSpPr/>
          <p:nvPr/>
        </p:nvSpPr>
        <p:spPr>
          <a:xfrm>
            <a:off x="15651126" y="2988227"/>
            <a:ext cx="1616148" cy="7835717"/>
          </a:xfrm>
          <a:prstGeom prst="rect">
            <a:avLst/>
          </a:prstGeom>
          <a:solidFill>
            <a:schemeClr val="bg2">
              <a:alpha val="8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028ACA1C-66F9-A31C-3DF9-959F557E0584}"/>
              </a:ext>
            </a:extLst>
          </p:cNvPr>
          <p:cNvSpPr/>
          <p:nvPr/>
        </p:nvSpPr>
        <p:spPr>
          <a:xfrm>
            <a:off x="19585172" y="2988227"/>
            <a:ext cx="3870251" cy="7835717"/>
          </a:xfrm>
          <a:prstGeom prst="rect">
            <a:avLst/>
          </a:prstGeom>
          <a:solidFill>
            <a:schemeClr val="bg2">
              <a:alpha val="8422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grpId="1"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par>
                                <p:cTn id="23" presetID="1" presetClass="entr" presetSubtype="0" fill="hold" nodeType="withEffect">
                                  <p:stCondLst>
                                    <p:cond delay="0"/>
                                  </p:stCondLst>
                                  <p:childTnLst>
                                    <p:set>
                                      <p:cBhvr>
                                        <p:cTn id="24" dur="1" fill="hold">
                                          <p:stCondLst>
                                            <p:cond delay="0"/>
                                          </p:stCondLst>
                                        </p:cTn>
                                        <p:tgtEl>
                                          <p:spTgt spid="143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22"/>
                                        </p:tgtEl>
                                        <p:attrNameLst>
                                          <p:attrName>style.opacity</p:attrName>
                                        </p:attrNameLst>
                                      </p:cBhvr>
                                      <p:to>
                                        <p:strVal val="0.25"/>
                                      </p:to>
                                    </p:set>
                                    <p:animEffect filter="image" prLst="opacity: 0.25">
                                      <p:cBhvr rctx="IE">
                                        <p:cTn id="24" dur="indefinite"/>
                                        <p:tgtEl>
                                          <p:spTgt spid="22"/>
                                        </p:tgtEl>
                                      </p:cBhvr>
                                    </p:animEffect>
                                  </p:childTnLst>
                                </p:cTn>
                              </p:par>
                              <p:par>
                                <p:cTn id="25" presetID="9" presetClass="emph" presetSubtype="0" grpId="1" nodeType="withEffect">
                                  <p:stCondLst>
                                    <p:cond delay="0"/>
                                  </p:stCondLst>
                                  <p:childTnLst>
                                    <p:set>
                                      <p:cBhvr>
                                        <p:cTn id="26" dur="indefinite"/>
                                        <p:tgtEl>
                                          <p:spTgt spid="23"/>
                                        </p:tgtEl>
                                        <p:attrNameLst>
                                          <p:attrName>style.opacity</p:attrName>
                                        </p:attrNameLst>
                                      </p:cBhvr>
                                      <p:to>
                                        <p:strVal val="0.25"/>
                                      </p:to>
                                    </p:set>
                                    <p:animEffect filter="image" prLst="opacity: 0.25">
                                      <p:cBhvr rctx="IE">
                                        <p:cTn id="27" dur="indefinite"/>
                                        <p:tgtEl>
                                          <p:spTgt spid="23"/>
                                        </p:tgtEl>
                                      </p:cBhvr>
                                    </p:animEffect>
                                  </p:childTnLst>
                                </p:cTn>
                              </p:par>
                              <p:par>
                                <p:cTn id="28" presetID="9" presetClass="emph" presetSubtype="0" grpId="1" nodeType="withEffect">
                                  <p:stCondLst>
                                    <p:cond delay="0"/>
                                  </p:stCondLst>
                                  <p:childTnLst>
                                    <p:set>
                                      <p:cBhvr>
                                        <p:cTn id="29" dur="indefinite"/>
                                        <p:tgtEl>
                                          <p:spTgt spid="24"/>
                                        </p:tgtEl>
                                        <p:attrNameLst>
                                          <p:attrName>style.opacity</p:attrName>
                                        </p:attrNameLst>
                                      </p:cBhvr>
                                      <p:to>
                                        <p:strVal val="0.25"/>
                                      </p:to>
                                    </p:set>
                                    <p:animEffect filter="image" prLst="opacity: 0.25">
                                      <p:cBhvr rctx="IE">
                                        <p:cTn id="30" dur="indefinite"/>
                                        <p:tgtEl>
                                          <p:spTgt spid="24"/>
                                        </p:tgtEl>
                                      </p:cBhvr>
                                    </p:animEffect>
                                  </p:childTnLst>
                                </p:cTn>
                              </p:par>
                              <p:par>
                                <p:cTn id="31" presetID="9" presetClass="emph" presetSubtype="0" nodeType="withEffect">
                                  <p:stCondLst>
                                    <p:cond delay="0"/>
                                  </p:stCondLst>
                                  <p:childTnLst>
                                    <p:set>
                                      <p:cBhvr>
                                        <p:cTn id="32" dur="indefinite"/>
                                        <p:tgtEl>
                                          <p:spTgt spid="26"/>
                                        </p:tgtEl>
                                        <p:attrNameLst>
                                          <p:attrName>style.opacity</p:attrName>
                                        </p:attrNameLst>
                                      </p:cBhvr>
                                      <p:to>
                                        <p:strVal val="0.25"/>
                                      </p:to>
                                    </p:set>
                                    <p:animEffect filter="image" prLst="opacity: 0.25">
                                      <p:cBhvr rctx="IE">
                                        <p:cTn id="33" dur="indefinite"/>
                                        <p:tgtEl>
                                          <p:spTgt spid="26"/>
                                        </p:tgtEl>
                                      </p:cBhvr>
                                    </p:animEffect>
                                  </p:childTnLst>
                                </p:cTn>
                              </p:par>
                              <p:par>
                                <p:cTn id="34" presetID="9" presetClass="emph" presetSubtype="0" nodeType="withEffect">
                                  <p:stCondLst>
                                    <p:cond delay="0"/>
                                  </p:stCondLst>
                                  <p:childTnLst>
                                    <p:set>
                                      <p:cBhvr>
                                        <p:cTn id="35" dur="indefinite"/>
                                        <p:tgtEl>
                                          <p:spTgt spid="27"/>
                                        </p:tgtEl>
                                        <p:attrNameLst>
                                          <p:attrName>style.opacity</p:attrName>
                                        </p:attrNameLst>
                                      </p:cBhvr>
                                      <p:to>
                                        <p:strVal val="0.25"/>
                                      </p:to>
                                    </p:set>
                                    <p:animEffect filter="image" prLst="opacity: 0.25">
                                      <p:cBhvr rctx="IE">
                                        <p:cTn id="36" dur="indefinite"/>
                                        <p:tgtEl>
                                          <p:spTgt spid="27"/>
                                        </p:tgtEl>
                                      </p:cBhvr>
                                    </p:animEffec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5"/>
                                        </p:tgtEl>
                                        <p:attrNameLst>
                                          <p:attrName>style.opacity</p:attrName>
                                        </p:attrNameLst>
                                      </p:cBhvr>
                                      <p:to>
                                        <p:strVal val="0.25"/>
                                      </p:to>
                                    </p:set>
                                    <p:animEffect filter="image" prLst="opacity: 0.25">
                                      <p:cBhvr rctx="IE">
                                        <p:cTn id="45" dur="indefinite"/>
                                        <p:tgtEl>
                                          <p:spTgt spid="5"/>
                                        </p:tgtEl>
                                      </p:cBhvr>
                                    </p:animEffect>
                                  </p:childTnLst>
                                </p:cTn>
                              </p:par>
                              <p:par>
                                <p:cTn id="46" presetID="9" presetClass="emph" presetSubtype="0" grpId="1" nodeType="withEffect">
                                  <p:stCondLst>
                                    <p:cond delay="0"/>
                                  </p:stCondLst>
                                  <p:childTnLst>
                                    <p:set>
                                      <p:cBhvr>
                                        <p:cTn id="47" dur="indefinite"/>
                                        <p:tgtEl>
                                          <p:spTgt spid="6"/>
                                        </p:tgtEl>
                                        <p:attrNameLst>
                                          <p:attrName>style.opacity</p:attrName>
                                        </p:attrNameLst>
                                      </p:cBhvr>
                                      <p:to>
                                        <p:strVal val="0.25"/>
                                      </p:to>
                                    </p:set>
                                    <p:animEffect filter="image" prLst="opacity: 0.25">
                                      <p:cBhvr rctx="IE">
                                        <p:cTn id="48" dur="indefinite"/>
                                        <p:tgtEl>
                                          <p:spTgt spid="6"/>
                                        </p:tgtEl>
                                      </p:cBhvr>
                                    </p:animEffec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3" grpId="1"/>
      <p:bldP spid="24" grpId="0"/>
      <p:bldP spid="24" grpId="1"/>
      <p:bldP spid="6" grpId="0"/>
      <p:bldP spid="6" grpId="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5278776" y="3480134"/>
            <a:ext cx="305211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a:off x="6804836" y="4321390"/>
            <a:ext cx="1"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0" name="Picture 2" descr="Blackbody Radiation | Astronomy 801: Planets, Stars, Galaxies, and the  Universe">
            <a:extLst>
              <a:ext uri="{FF2B5EF4-FFF2-40B4-BE49-F238E27FC236}">
                <a16:creationId xmlns:a16="http://schemas.microsoft.com/office/drawing/2014/main" id="{8F5EAEC1-D978-ADDE-3DBF-B6DED7FF9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969"/>
            <a:ext cx="4784648" cy="442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1" nodeType="clickEffect">
                                  <p:stCondLst>
                                    <p:cond delay="0"/>
                                  </p:stCondLst>
                                  <p:childTnLst>
                                    <p:set>
                                      <p:cBhvr>
                                        <p:cTn id="21" dur="indefinite"/>
                                        <p:tgtEl>
                                          <p:spTgt spid="6"/>
                                        </p:tgtEl>
                                        <p:attrNameLst>
                                          <p:attrName>style.opacity</p:attrName>
                                        </p:attrNameLst>
                                      </p:cBhvr>
                                      <p:to>
                                        <p:strVal val="0.25"/>
                                      </p:to>
                                    </p:set>
                                    <p:animEffect filter="image" prLst="opacity: 0.25">
                                      <p:cBhvr rctx="IE">
                                        <p:cTn id="22" dur="indefinite"/>
                                        <p:tgtEl>
                                          <p:spTgt spid="6"/>
                                        </p:tgtEl>
                                      </p:cBhvr>
                                    </p:animEffect>
                                  </p:childTnLst>
                                </p:cTn>
                              </p:par>
                              <p:par>
                                <p:cTn id="23" presetID="9" presetClass="emph" presetSubtype="0" grpId="1" nodeType="withEffect">
                                  <p:stCondLst>
                                    <p:cond delay="0"/>
                                  </p:stCondLst>
                                  <p:childTnLst>
                                    <p:set>
                                      <p:cBhvr>
                                        <p:cTn id="24" dur="indefinite"/>
                                        <p:tgtEl>
                                          <p:spTgt spid="7"/>
                                        </p:tgtEl>
                                        <p:attrNameLst>
                                          <p:attrName>style.opacity</p:attrName>
                                        </p:attrNameLst>
                                      </p:cBhvr>
                                      <p:to>
                                        <p:strVal val="0.25"/>
                                      </p:to>
                                    </p:set>
                                    <p:animEffect filter="image" prLst="opacity: 0.25">
                                      <p:cBhvr rctx="IE">
                                        <p:cTn id="25" dur="indefinite"/>
                                        <p:tgtEl>
                                          <p:spTgt spid="7"/>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26"/>
                                        </p:tgtEl>
                                        <p:attrNameLst>
                                          <p:attrName>style.opacity</p:attrName>
                                        </p:attrNameLst>
                                      </p:cBhvr>
                                      <p:to>
                                        <p:strVal val="0.25"/>
                                      </p:to>
                                    </p:set>
                                    <p:animEffect filter="image" prLst="opacity: 0.25">
                                      <p:cBhvr rctx="IE">
                                        <p:cTn id="39" dur="indefinite"/>
                                        <p:tgtEl>
                                          <p:spTgt spid="26"/>
                                        </p:tgtEl>
                                      </p:cBhvr>
                                    </p:animEffect>
                                  </p:childTnLst>
                                </p:cTn>
                              </p:par>
                              <p:par>
                                <p:cTn id="40" presetID="9" presetClass="emph" presetSubtype="0" grpId="1" nodeType="withEffect">
                                  <p:stCondLst>
                                    <p:cond delay="0"/>
                                  </p:stCondLst>
                                  <p:childTnLst>
                                    <p:set>
                                      <p:cBhvr>
                                        <p:cTn id="41" dur="indefinite"/>
                                        <p:tgtEl>
                                          <p:spTgt spid="27"/>
                                        </p:tgtEl>
                                        <p:attrNameLst>
                                          <p:attrName>style.opacity</p:attrName>
                                        </p:attrNameLst>
                                      </p:cBhvr>
                                      <p:to>
                                        <p:strVal val="0.25"/>
                                      </p:to>
                                    </p:set>
                                    <p:animEffect filter="image" prLst="opacity: 0.25">
                                      <p:cBhvr rctx="IE">
                                        <p:cTn id="42" dur="indefinite"/>
                                        <p:tgtEl>
                                          <p:spTgt spid="27"/>
                                        </p:tgtEl>
                                      </p:cBhvr>
                                    </p:animEffect>
                                  </p:childTnLst>
                                </p:cTn>
                              </p:par>
                              <p:par>
                                <p:cTn id="43" presetID="9" presetClass="emph" presetSubtype="0" nodeType="withEffect">
                                  <p:stCondLst>
                                    <p:cond delay="0"/>
                                  </p:stCondLst>
                                  <p:childTnLst>
                                    <p:set>
                                      <p:cBhvr>
                                        <p:cTn id="44" dur="indefinite"/>
                                        <p:tgtEl>
                                          <p:spTgt spid="28"/>
                                        </p:tgtEl>
                                        <p:attrNameLst>
                                          <p:attrName>style.opacity</p:attrName>
                                        </p:attrNameLst>
                                      </p:cBhvr>
                                      <p:to>
                                        <p:strVal val="0.25"/>
                                      </p:to>
                                    </p:set>
                                    <p:animEffect filter="image" prLst="opacity: 0.25">
                                      <p:cBhvr rctx="IE">
                                        <p:cTn id="45" dur="indefinite"/>
                                        <p:tgtEl>
                                          <p:spTgt spid="2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8" name="Picture 7" descr="A graph of a number of blue dots&#10;&#10;Description automatically generated">
            <a:extLst>
              <a:ext uri="{FF2B5EF4-FFF2-40B4-BE49-F238E27FC236}">
                <a16:creationId xmlns:a16="http://schemas.microsoft.com/office/drawing/2014/main" id="{41C21F09-AD8B-48BD-FDB2-7772517A0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93" y="3402418"/>
            <a:ext cx="6616080" cy="6911164"/>
          </a:xfrm>
          <a:prstGeom prst="rect">
            <a:avLst/>
          </a:prstGeom>
        </p:spPr>
      </p:pic>
      <p:pic>
        <p:nvPicPr>
          <p:cNvPr id="10" name="Picture 9" descr="A graph of a graph with a red line&#10;&#10;Description automatically generated">
            <a:extLst>
              <a:ext uri="{FF2B5EF4-FFF2-40B4-BE49-F238E27FC236}">
                <a16:creationId xmlns:a16="http://schemas.microsoft.com/office/drawing/2014/main" id="{FF49784A-296A-3E54-D623-744263AF2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199" y="3402418"/>
            <a:ext cx="6768828" cy="6911164"/>
          </a:xfrm>
          <a:prstGeom prst="rect">
            <a:avLst/>
          </a:prstGeom>
        </p:spPr>
      </p:pic>
      <p:pic>
        <p:nvPicPr>
          <p:cNvPr id="12" name="Picture 11" descr="A graph of a red line&#10;&#10;Description automatically generated">
            <a:extLst>
              <a:ext uri="{FF2B5EF4-FFF2-40B4-BE49-F238E27FC236}">
                <a16:creationId xmlns:a16="http://schemas.microsoft.com/office/drawing/2014/main" id="{21A872E9-D24C-1E4C-DBA5-B166B4A64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44053" y="3721395"/>
            <a:ext cx="8636294" cy="6301773"/>
          </a:xfrm>
          <a:prstGeom prst="rect">
            <a:avLst/>
          </a:prstGeom>
        </p:spPr>
      </p:pic>
      <p:sp>
        <p:nvSpPr>
          <p:cNvPr id="13" name="TextBox 12">
            <a:extLst>
              <a:ext uri="{FF2B5EF4-FFF2-40B4-BE49-F238E27FC236}">
                <a16:creationId xmlns:a16="http://schemas.microsoft.com/office/drawing/2014/main" id="{60EE7FC5-6BF9-FD6D-1273-AC66A3DFD8A3}"/>
              </a:ext>
            </a:extLst>
          </p:cNvPr>
          <p:cNvSpPr txBox="1"/>
          <p:nvPr/>
        </p:nvSpPr>
        <p:spPr>
          <a:xfrm>
            <a:off x="3062545" y="199136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8173897" y="1991365"/>
            <a:ext cx="610744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T=1298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47EBEAE5-C966-8300-0611-C7E34802B4DA}"/>
              </a:ext>
            </a:extLst>
          </p:cNvPr>
          <p:cNvSpPr txBox="1"/>
          <p:nvPr/>
        </p:nvSpPr>
        <p:spPr>
          <a:xfrm>
            <a:off x="17571085" y="1991365"/>
            <a:ext cx="41822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Full Spectrum</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par>
                                <p:cTn id="14" presetID="9" presetClass="emph" presetSubtype="0" grpId="1" nodeType="withEffect">
                                  <p:stCondLst>
                                    <p:cond delay="0"/>
                                  </p:stCondLst>
                                  <p:childTnLst>
                                    <p:set>
                                      <p:cBhvr>
                                        <p:cTn id="15" dur="indefinite"/>
                                        <p:tgtEl>
                                          <p:spTgt spid="13"/>
                                        </p:tgtEl>
                                        <p:attrNameLst>
                                          <p:attrName>style.opacity</p:attrName>
                                        </p:attrNameLst>
                                      </p:cBhvr>
                                      <p:to>
                                        <p:strVal val="0.25"/>
                                      </p:to>
                                    </p:set>
                                    <p:animEffect filter="image" prLst="opacity: 0.25">
                                      <p:cBhvr rctx="IE">
                                        <p:cTn id="16" dur="indefinite"/>
                                        <p:tgtEl>
                                          <p:spTgt spid="13"/>
                                        </p:tgtEl>
                                      </p:cBhvr>
                                    </p:animEffec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0"/>
                                        </p:tgtEl>
                                        <p:attrNameLst>
                                          <p:attrName>style.opacity</p:attrName>
                                        </p:attrNameLst>
                                      </p:cBhvr>
                                      <p:to>
                                        <p:strVal val="0.25"/>
                                      </p:to>
                                    </p:set>
                                    <p:animEffect filter="image" prLst="opacity: 0.25">
                                      <p:cBhvr rctx="IE">
                                        <p:cTn id="25" dur="indefinite"/>
                                        <p:tgtEl>
                                          <p:spTgt spid="10"/>
                                        </p:tgtEl>
                                      </p:cBhvr>
                                    </p:animEffect>
                                  </p:childTnLst>
                                </p:cTn>
                              </p:par>
                              <p:par>
                                <p:cTn id="26" presetID="9" presetClass="emph" presetSubtype="0" grpId="1" nodeType="withEffect">
                                  <p:stCondLst>
                                    <p:cond delay="0"/>
                                  </p:stCondLst>
                                  <p:childTnLst>
                                    <p:set>
                                      <p:cBhvr>
                                        <p:cTn id="27" dur="indefinite"/>
                                        <p:tgtEl>
                                          <p:spTgt spid="14"/>
                                        </p:tgtEl>
                                        <p:attrNameLst>
                                          <p:attrName>style.opacity</p:attrName>
                                        </p:attrNameLst>
                                      </p:cBhvr>
                                      <p:to>
                                        <p:strVal val="0.25"/>
                                      </p:to>
                                    </p:set>
                                    <p:animEffect filter="image" prLst="opacity: 0.25">
                                      <p:cBhvr rctx="IE">
                                        <p:cTn id="28" dur="indefinite"/>
                                        <p:tgtEl>
                                          <p:spTgt spid="14"/>
                                        </p:tgtEl>
                                      </p:cBhvr>
                                    </p:animEffec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6" name="Picture 5" descr="A person sitting in a machine&#10;&#10;Description automatically generated">
            <a:extLst>
              <a:ext uri="{FF2B5EF4-FFF2-40B4-BE49-F238E27FC236}">
                <a16:creationId xmlns:a16="http://schemas.microsoft.com/office/drawing/2014/main" id="{5AF3D99E-CBA9-016C-4552-E9FAFE8E3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316" y="2469184"/>
            <a:ext cx="17281368" cy="9646616"/>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20</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Optimizing the analysis</a:t>
            </a:r>
          </a:p>
          <a:p>
            <a:pPr hangingPunct="1"/>
            <a:r>
              <a:rPr lang="en-US" dirty="0">
                <a:solidFill>
                  <a:schemeClr val="bg1"/>
                </a:solidFill>
              </a:rPr>
              <a:t>Collect tons of data</a:t>
            </a:r>
          </a:p>
          <a:p>
            <a:pPr hangingPunct="1"/>
            <a:r>
              <a:rPr lang="en-US" dirty="0">
                <a:solidFill>
                  <a:schemeClr val="bg1"/>
                </a:solidFill>
              </a:rPr>
              <a:t>Validate and inform models</a:t>
            </a:r>
          </a:p>
        </p:txBody>
      </p:sp>
    </p:spTree>
    <p:extLst>
      <p:ext uri="{BB962C8B-B14F-4D97-AF65-F5344CB8AC3E}">
        <p14:creationId xmlns:p14="http://schemas.microsoft.com/office/powerpoint/2010/main" val="2865061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4">
                                            <p:txEl>
                                              <p:pRg st="0" end="0"/>
                                            </p:txEl>
                                          </p:spTgt>
                                        </p:tgtEl>
                                        <p:attrNameLst>
                                          <p:attrName>style.opacity</p:attrName>
                                        </p:attrNameLst>
                                      </p:cBhvr>
                                      <p:to>
                                        <p:strVal val="0.25"/>
                                      </p:to>
                                    </p:set>
                                    <p:animEffect filter="image" prLst="opacity: 0.25">
                                      <p:cBhvr rctx="IE">
                                        <p:cTn id="16" dur="indefinite"/>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4">
                                            <p:txEl>
                                              <p:pRg st="1" end="1"/>
                                            </p:txEl>
                                          </p:spTgt>
                                        </p:tgtEl>
                                        <p:attrNameLst>
                                          <p:attrName>style.opacity</p:attrName>
                                        </p:attrNameLst>
                                      </p:cBhvr>
                                      <p:to>
                                        <p:strVal val="0.25"/>
                                      </p:to>
                                    </p:set>
                                    <p:animEffect filter="image" prLst="opacity: 0.25">
                                      <p:cBhvr rctx="IE">
                                        <p:cTn id="25" dur="indefinite"/>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589" y="2047306"/>
            <a:ext cx="4609490" cy="5115232"/>
          </a:xfrm>
          <a:prstGeom prst="rect">
            <a:avLst/>
          </a:prstGeom>
        </p:spPr>
      </p:pic>
      <p:pic>
        <p:nvPicPr>
          <p:cNvPr id="9" name="Picture 8" descr="A close-up of a light&#10;&#10;Description automatically generated">
            <a:extLst>
              <a:ext uri="{FF2B5EF4-FFF2-40B4-BE49-F238E27FC236}">
                <a16:creationId xmlns:a16="http://schemas.microsoft.com/office/drawing/2014/main" id="{CCBC3096-DA2D-3CB8-75A2-7E134C1D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921" y="2047306"/>
            <a:ext cx="4105872"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33385" y="9686781"/>
            <a:ext cx="6917230" cy="2392210"/>
          </a:xfrm>
          <a:prstGeom prst="rect">
            <a:avLst/>
          </a:prstGeom>
        </p:spPr>
      </p:pic>
      <p:sp>
        <p:nvSpPr>
          <p:cNvPr id="15" name="Circular Arrow 14">
            <a:extLst>
              <a:ext uri="{FF2B5EF4-FFF2-40B4-BE49-F238E27FC236}">
                <a16:creationId xmlns:a16="http://schemas.microsoft.com/office/drawing/2014/main" id="{8FC9FD21-1A89-9CAA-F119-143E06B0C77C}"/>
              </a:ext>
            </a:extLst>
          </p:cNvPr>
          <p:cNvSpPr/>
          <p:nvPr/>
        </p:nvSpPr>
        <p:spPr>
          <a:xfrm rot="8301235" flipH="1">
            <a:off x="14416342" y="6830133"/>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ircular Arrow 15">
            <a:extLst>
              <a:ext uri="{FF2B5EF4-FFF2-40B4-BE49-F238E27FC236}">
                <a16:creationId xmlns:a16="http://schemas.microsoft.com/office/drawing/2014/main" id="{5949F80A-3E31-D82E-13EA-9B9DDEE57E8F}"/>
              </a:ext>
            </a:extLst>
          </p:cNvPr>
          <p:cNvSpPr/>
          <p:nvPr/>
        </p:nvSpPr>
        <p:spPr>
          <a:xfrm flipH="1">
            <a:off x="7862412" y="415650"/>
            <a:ext cx="8683224" cy="5985150"/>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ircular Arrow 16">
            <a:extLst>
              <a:ext uri="{FF2B5EF4-FFF2-40B4-BE49-F238E27FC236}">
                <a16:creationId xmlns:a16="http://schemas.microsoft.com/office/drawing/2014/main" id="{653D7B76-BB08-5D89-4768-184E1710B00F}"/>
              </a:ext>
            </a:extLst>
          </p:cNvPr>
          <p:cNvSpPr/>
          <p:nvPr/>
        </p:nvSpPr>
        <p:spPr>
          <a:xfrm rot="13770183" flipH="1">
            <a:off x="3979578" y="6469774"/>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986C0EEF-EF16-82B8-8CE0-E84497724C91}"/>
              </a:ext>
            </a:extLst>
          </p:cNvPr>
          <p:cNvSpPr txBox="1"/>
          <p:nvPr/>
        </p:nvSpPr>
        <p:spPr>
          <a:xfrm>
            <a:off x="8739058" y="4763048"/>
            <a:ext cx="6911557"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Autonomous Experimentation</a:t>
            </a:r>
          </a:p>
        </p:txBody>
      </p:sp>
    </p:spTree>
    <p:extLst>
      <p:ext uri="{BB962C8B-B14F-4D97-AF65-F5344CB8AC3E}">
        <p14:creationId xmlns:p14="http://schemas.microsoft.com/office/powerpoint/2010/main" val="3654497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animBg="1"/>
      <p:bldP spid="16" grpId="0" animBg="1"/>
      <p:bldP spid="17"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2119193" y="276697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9892569" y="276697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97132" y="4523359"/>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245" y="3967546"/>
            <a:ext cx="4609490"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79105" y="5684755"/>
            <a:ext cx="6917230" cy="2392210"/>
          </a:xfrm>
          <a:prstGeom prst="rect">
            <a:avLst/>
          </a:prstGeom>
        </p:spPr>
      </p:pic>
      <p:sp>
        <p:nvSpPr>
          <p:cNvPr id="4" name="Circular Arrow 3">
            <a:extLst>
              <a:ext uri="{FF2B5EF4-FFF2-40B4-BE49-F238E27FC236}">
                <a16:creationId xmlns:a16="http://schemas.microsoft.com/office/drawing/2014/main" id="{9662F5F3-53EB-868E-E938-BD5C2874DC15}"/>
              </a:ext>
            </a:extLst>
          </p:cNvPr>
          <p:cNvSpPr/>
          <p:nvPr/>
        </p:nvSpPr>
        <p:spPr>
          <a:xfrm rot="10800000" flipH="1">
            <a:off x="1457752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Circular Arrow 9">
            <a:extLst>
              <a:ext uri="{FF2B5EF4-FFF2-40B4-BE49-F238E27FC236}">
                <a16:creationId xmlns:a16="http://schemas.microsoft.com/office/drawing/2014/main" id="{B6BCB18B-99A1-B648-CFAB-FAB81B1644E3}"/>
              </a:ext>
            </a:extLst>
          </p:cNvPr>
          <p:cNvSpPr/>
          <p:nvPr/>
        </p:nvSpPr>
        <p:spPr>
          <a:xfrm flipH="1">
            <a:off x="14734743" y="360173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2" name="Picture 11" descr="A computer screen with a machine&#10;&#10;Description automatically generated">
            <a:extLst>
              <a:ext uri="{FF2B5EF4-FFF2-40B4-BE49-F238E27FC236}">
                <a16:creationId xmlns:a16="http://schemas.microsoft.com/office/drawing/2014/main" id="{1106E82F-A2A9-1A46-3982-258728CB0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58" y="3967546"/>
            <a:ext cx="6815384" cy="5115232"/>
          </a:xfrm>
          <a:prstGeom prst="rect">
            <a:avLst/>
          </a:prstGeom>
        </p:spPr>
      </p:pic>
      <p:sp>
        <p:nvSpPr>
          <p:cNvPr id="13" name="Circular Arrow 12">
            <a:extLst>
              <a:ext uri="{FF2B5EF4-FFF2-40B4-BE49-F238E27FC236}">
                <a16:creationId xmlns:a16="http://schemas.microsoft.com/office/drawing/2014/main" id="{0819C101-A450-AF5A-C124-FB703595F2DE}"/>
              </a:ext>
            </a:extLst>
          </p:cNvPr>
          <p:cNvSpPr/>
          <p:nvPr/>
        </p:nvSpPr>
        <p:spPr>
          <a:xfrm rot="10800000">
            <a:off x="492143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A0B97FB5-319B-358A-3B4F-A70652F2E0EF}"/>
              </a:ext>
            </a:extLst>
          </p:cNvPr>
          <p:cNvSpPr/>
          <p:nvPr/>
        </p:nvSpPr>
        <p:spPr>
          <a:xfrm>
            <a:off x="4921435" y="360072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TextBox 19">
            <a:extLst>
              <a:ext uri="{FF2B5EF4-FFF2-40B4-BE49-F238E27FC236}">
                <a16:creationId xmlns:a16="http://schemas.microsoft.com/office/drawing/2014/main" id="{26E665CF-4A6C-F574-6BBA-0046050DF09D}"/>
              </a:ext>
            </a:extLst>
          </p:cNvPr>
          <p:cNvSpPr txBox="1"/>
          <p:nvPr/>
        </p:nvSpPr>
        <p:spPr>
          <a:xfrm>
            <a:off x="7577857" y="3219568"/>
            <a:ext cx="313547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Measurement</a:t>
            </a:r>
          </a:p>
        </p:txBody>
      </p:sp>
      <p:sp>
        <p:nvSpPr>
          <p:cNvPr id="21" name="TextBox 20">
            <a:extLst>
              <a:ext uri="{FF2B5EF4-FFF2-40B4-BE49-F238E27FC236}">
                <a16:creationId xmlns:a16="http://schemas.microsoft.com/office/drawing/2014/main" id="{C2ADA43E-169C-816F-D0D8-25910244F217}"/>
              </a:ext>
            </a:extLst>
          </p:cNvPr>
          <p:cNvSpPr txBox="1"/>
          <p:nvPr/>
        </p:nvSpPr>
        <p:spPr>
          <a:xfrm>
            <a:off x="12921212" y="9362217"/>
            <a:ext cx="43891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Model validation and updating</a:t>
            </a:r>
          </a:p>
        </p:txBody>
      </p:sp>
      <p:sp>
        <p:nvSpPr>
          <p:cNvPr id="22" name="TextBox 21">
            <a:extLst>
              <a:ext uri="{FF2B5EF4-FFF2-40B4-BE49-F238E27FC236}">
                <a16:creationId xmlns:a16="http://schemas.microsoft.com/office/drawing/2014/main" id="{16DBF812-A062-3EBE-CEB2-396A356C3FEA}"/>
              </a:ext>
            </a:extLst>
          </p:cNvPr>
          <p:cNvSpPr txBox="1"/>
          <p:nvPr/>
        </p:nvSpPr>
        <p:spPr>
          <a:xfrm>
            <a:off x="13813332" y="3285008"/>
            <a:ext cx="26048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Predictions</a:t>
            </a:r>
          </a:p>
        </p:txBody>
      </p:sp>
      <p:sp>
        <p:nvSpPr>
          <p:cNvPr id="23" name="TextBox 22">
            <a:extLst>
              <a:ext uri="{FF2B5EF4-FFF2-40B4-BE49-F238E27FC236}">
                <a16:creationId xmlns:a16="http://schemas.microsoft.com/office/drawing/2014/main" id="{B680A8B6-4B95-5A9C-EE64-98A2464D83E1}"/>
              </a:ext>
            </a:extLst>
          </p:cNvPr>
          <p:cNvSpPr txBox="1"/>
          <p:nvPr/>
        </p:nvSpPr>
        <p:spPr>
          <a:xfrm>
            <a:off x="7640061" y="9362217"/>
            <a:ext cx="301106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Promising growths</a:t>
            </a:r>
          </a:p>
        </p:txBody>
      </p:sp>
    </p:spTree>
    <p:extLst>
      <p:ext uri="{BB962C8B-B14F-4D97-AF65-F5344CB8AC3E}">
        <p14:creationId xmlns:p14="http://schemas.microsoft.com/office/powerpoint/2010/main" val="3426333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3" grpId="0" animBg="1"/>
      <p:bldP spid="19" grpId="0" animBg="1"/>
      <p:bldP spid="20" grpId="0"/>
      <p:bldP spid="21"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9179B-2FA6-1B7F-02E1-2910795293E9}"/>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TextBox 2">
            <a:extLst>
              <a:ext uri="{FF2B5EF4-FFF2-40B4-BE49-F238E27FC236}">
                <a16:creationId xmlns:a16="http://schemas.microsoft.com/office/drawing/2014/main" id="{5686E50A-C857-3097-30DD-7F455A14195D}"/>
              </a:ext>
            </a:extLst>
          </p:cNvPr>
          <p:cNvSpPr txBox="1"/>
          <p:nvPr/>
        </p:nvSpPr>
        <p:spPr>
          <a:xfrm>
            <a:off x="2119193" y="173941"/>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4" name="TextBox 3">
            <a:extLst>
              <a:ext uri="{FF2B5EF4-FFF2-40B4-BE49-F238E27FC236}">
                <a16:creationId xmlns:a16="http://schemas.microsoft.com/office/drawing/2014/main" id="{C7C3BDF8-983A-1A52-CC78-45485563328A}"/>
              </a:ext>
            </a:extLst>
          </p:cNvPr>
          <p:cNvSpPr txBox="1"/>
          <p:nvPr/>
        </p:nvSpPr>
        <p:spPr>
          <a:xfrm>
            <a:off x="19892569" y="173941"/>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5" name="TextBox 4">
            <a:extLst>
              <a:ext uri="{FF2B5EF4-FFF2-40B4-BE49-F238E27FC236}">
                <a16:creationId xmlns:a16="http://schemas.microsoft.com/office/drawing/2014/main" id="{590ED84C-6B15-01D6-8E52-FEED2E2A7A23}"/>
              </a:ext>
            </a:extLst>
          </p:cNvPr>
          <p:cNvSpPr txBox="1"/>
          <p:nvPr/>
        </p:nvSpPr>
        <p:spPr>
          <a:xfrm>
            <a:off x="11497132" y="193032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6" name="Picture 5" descr="A diagram of a heat wave&#10;&#10;Description automatically generated">
            <a:extLst>
              <a:ext uri="{FF2B5EF4-FFF2-40B4-BE49-F238E27FC236}">
                <a16:creationId xmlns:a16="http://schemas.microsoft.com/office/drawing/2014/main" id="{5561BFC6-D665-7CC7-89CA-38D499F4E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245" y="1374509"/>
            <a:ext cx="4609490" cy="5115232"/>
          </a:xfrm>
          <a:prstGeom prst="rect">
            <a:avLst/>
          </a:prstGeom>
        </p:spPr>
      </p:pic>
      <p:pic>
        <p:nvPicPr>
          <p:cNvPr id="7" name="Picture 6" descr="A graph of temperature&#10;&#10;Description automatically generated with medium confidence">
            <a:extLst>
              <a:ext uri="{FF2B5EF4-FFF2-40B4-BE49-F238E27FC236}">
                <a16:creationId xmlns:a16="http://schemas.microsoft.com/office/drawing/2014/main" id="{D47C7832-1702-BA5D-54E0-D20432000AE4}"/>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79105" y="3091718"/>
            <a:ext cx="6917230" cy="2392210"/>
          </a:xfrm>
          <a:prstGeom prst="rect">
            <a:avLst/>
          </a:prstGeom>
        </p:spPr>
      </p:pic>
      <p:sp>
        <p:nvSpPr>
          <p:cNvPr id="8" name="Circular Arrow 7">
            <a:extLst>
              <a:ext uri="{FF2B5EF4-FFF2-40B4-BE49-F238E27FC236}">
                <a16:creationId xmlns:a16="http://schemas.microsoft.com/office/drawing/2014/main" id="{8E18276B-E3B0-C63C-6D7D-D7EAC2FD987A}"/>
              </a:ext>
            </a:extLst>
          </p:cNvPr>
          <p:cNvSpPr/>
          <p:nvPr/>
        </p:nvSpPr>
        <p:spPr>
          <a:xfrm rot="10800000" flipH="1">
            <a:off x="1457752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Circular Arrow 8">
            <a:extLst>
              <a:ext uri="{FF2B5EF4-FFF2-40B4-BE49-F238E27FC236}">
                <a16:creationId xmlns:a16="http://schemas.microsoft.com/office/drawing/2014/main" id="{AC122658-D606-94C3-901E-7BC4348C8BB5}"/>
              </a:ext>
            </a:extLst>
          </p:cNvPr>
          <p:cNvSpPr/>
          <p:nvPr/>
        </p:nvSpPr>
        <p:spPr>
          <a:xfrm flipH="1">
            <a:off x="14734743" y="1008693"/>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0" name="Picture 9" descr="A computer screen with a machine&#10;&#10;Description automatically generated">
            <a:extLst>
              <a:ext uri="{FF2B5EF4-FFF2-40B4-BE49-F238E27FC236}">
                <a16:creationId xmlns:a16="http://schemas.microsoft.com/office/drawing/2014/main" id="{FDBF9F7C-ACD5-0057-D347-F66177AF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58" y="1374509"/>
            <a:ext cx="6815384" cy="5115232"/>
          </a:xfrm>
          <a:prstGeom prst="rect">
            <a:avLst/>
          </a:prstGeom>
        </p:spPr>
      </p:pic>
      <p:sp>
        <p:nvSpPr>
          <p:cNvPr id="11" name="Circular Arrow 10">
            <a:extLst>
              <a:ext uri="{FF2B5EF4-FFF2-40B4-BE49-F238E27FC236}">
                <a16:creationId xmlns:a16="http://schemas.microsoft.com/office/drawing/2014/main" id="{0326C421-117C-C491-8629-A82F4EE72CB1}"/>
              </a:ext>
            </a:extLst>
          </p:cNvPr>
          <p:cNvSpPr/>
          <p:nvPr/>
        </p:nvSpPr>
        <p:spPr>
          <a:xfrm rot="10800000">
            <a:off x="492143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Circular Arrow 11">
            <a:extLst>
              <a:ext uri="{FF2B5EF4-FFF2-40B4-BE49-F238E27FC236}">
                <a16:creationId xmlns:a16="http://schemas.microsoft.com/office/drawing/2014/main" id="{C830DE68-F741-8FF9-3DC9-A3069E00FD2F}"/>
              </a:ext>
            </a:extLst>
          </p:cNvPr>
          <p:cNvSpPr/>
          <p:nvPr/>
        </p:nvSpPr>
        <p:spPr>
          <a:xfrm>
            <a:off x="4921435" y="100769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ontent Placeholder 4">
            <a:extLst>
              <a:ext uri="{FF2B5EF4-FFF2-40B4-BE49-F238E27FC236}">
                <a16:creationId xmlns:a16="http://schemas.microsoft.com/office/drawing/2014/main" id="{35D63F9D-73D0-7A85-9FD1-47DD62A569DF}"/>
              </a:ext>
            </a:extLst>
          </p:cNvPr>
          <p:cNvSpPr txBox="1">
            <a:spLocks/>
          </p:cNvSpPr>
          <p:nvPr/>
        </p:nvSpPr>
        <p:spPr>
          <a:xfrm>
            <a:off x="1676400" y="7145323"/>
            <a:ext cx="21031200" cy="4382418"/>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dirty="0">
                <a:solidFill>
                  <a:schemeClr val="bg1"/>
                </a:solidFill>
              </a:rPr>
              <a:t>“Dynamically updated with data from it’s physical twin”</a:t>
            </a:r>
          </a:p>
          <a:p>
            <a:pPr hangingPunct="1">
              <a:spcBef>
                <a:spcPts val="3000"/>
              </a:spcBef>
            </a:pPr>
            <a:r>
              <a:rPr lang="en-US" dirty="0">
                <a:solidFill>
                  <a:schemeClr val="bg1"/>
                </a:solidFill>
              </a:rPr>
              <a:t>“Bidirectional interaction”</a:t>
            </a:r>
          </a:p>
          <a:p>
            <a:pPr hangingPunct="1">
              <a:spcBef>
                <a:spcPts val="3000"/>
              </a:spcBef>
            </a:pPr>
            <a:r>
              <a:rPr lang="en-US" dirty="0">
                <a:solidFill>
                  <a:schemeClr val="bg1"/>
                </a:solidFill>
              </a:rPr>
              <a:t>“Informs decisions that provide value”</a:t>
            </a:r>
          </a:p>
        </p:txBody>
      </p:sp>
    </p:spTree>
    <p:extLst>
      <p:ext uri="{BB962C8B-B14F-4D97-AF65-F5344CB8AC3E}">
        <p14:creationId xmlns:p14="http://schemas.microsoft.com/office/powerpoint/2010/main" val="3546100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17">
                                            <p:txEl>
                                              <p:pRg st="0" end="0"/>
                                            </p:txEl>
                                          </p:spTgt>
                                        </p:tgtEl>
                                        <p:attrNameLst>
                                          <p:attrName>style.opacity</p:attrName>
                                        </p:attrNameLst>
                                      </p:cBhvr>
                                      <p:to>
                                        <p:strVal val="0.25"/>
                                      </p:to>
                                    </p:set>
                                    <p:animEffect filter="image" prLst="opacity: 0.25">
                                      <p:cBhvr rctx="IE">
                                        <p:cTn id="11" dur="indefinite"/>
                                        <p:tgtEl>
                                          <p:spTgt spid="17">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17">
                                            <p:txEl>
                                              <p:pRg st="1" end="1"/>
                                            </p:txEl>
                                          </p:spTgt>
                                        </p:tgtEl>
                                        <p:attrNameLst>
                                          <p:attrName>style.opacity</p:attrName>
                                        </p:attrNameLst>
                                      </p:cBhvr>
                                      <p:to>
                                        <p:strVal val="0.25"/>
                                      </p:to>
                                    </p:set>
                                    <p:animEffect filter="image" prLst="opacity: 0.25">
                                      <p:cBhvr rctx="IE">
                                        <p:cTn id="18" dur="indefinite"/>
                                        <p:tgtEl>
                                          <p:spTgt spid="17">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682750" y="9045186"/>
            <a:ext cx="18892888" cy="403581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sz="4800" dirty="0">
                <a:solidFill>
                  <a:schemeClr val="bg1"/>
                </a:solidFill>
              </a:rPr>
              <a:t>Evan Crites (McQueen Lab, PARADIM)</a:t>
            </a:r>
          </a:p>
          <a:p>
            <a:pPr hangingPunct="1">
              <a:spcBef>
                <a:spcPts val="3000"/>
              </a:spcBef>
            </a:pPr>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spcBef>
                <a:spcPts val="3000"/>
              </a:spcBef>
            </a:pPr>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
        <p:nvSpPr>
          <p:cNvPr id="18" name="TextBox 17">
            <a:extLst>
              <a:ext uri="{FF2B5EF4-FFF2-40B4-BE49-F238E27FC236}">
                <a16:creationId xmlns:a16="http://schemas.microsoft.com/office/drawing/2014/main" id="{21E49016-A053-CC06-5E93-A50B01549A71}"/>
              </a:ext>
            </a:extLst>
          </p:cNvPr>
          <p:cNvSpPr txBox="1"/>
          <p:nvPr/>
        </p:nvSpPr>
        <p:spPr>
          <a:xfrm>
            <a:off x="2101205" y="1602789"/>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19" name="TextBox 18">
            <a:extLst>
              <a:ext uri="{FF2B5EF4-FFF2-40B4-BE49-F238E27FC236}">
                <a16:creationId xmlns:a16="http://schemas.microsoft.com/office/drawing/2014/main" id="{6CAE403C-DA43-02F1-2D5A-BFD59E9AD367}"/>
              </a:ext>
            </a:extLst>
          </p:cNvPr>
          <p:cNvSpPr txBox="1"/>
          <p:nvPr/>
        </p:nvSpPr>
        <p:spPr>
          <a:xfrm>
            <a:off x="19874581" y="1602789"/>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20" name="TextBox 19">
            <a:extLst>
              <a:ext uri="{FF2B5EF4-FFF2-40B4-BE49-F238E27FC236}">
                <a16:creationId xmlns:a16="http://schemas.microsoft.com/office/drawing/2014/main" id="{C757F710-BCDF-5651-E269-91A53ABDA3FD}"/>
              </a:ext>
            </a:extLst>
          </p:cNvPr>
          <p:cNvSpPr txBox="1"/>
          <p:nvPr/>
        </p:nvSpPr>
        <p:spPr>
          <a:xfrm>
            <a:off x="11479144" y="3359170"/>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21" name="Picture 20" descr="A diagram of a heat wave&#10;&#10;Description automatically generated">
            <a:extLst>
              <a:ext uri="{FF2B5EF4-FFF2-40B4-BE49-F238E27FC236}">
                <a16:creationId xmlns:a16="http://schemas.microsoft.com/office/drawing/2014/main" id="{7AE95C85-7DB6-5209-8643-69FDABC75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2257" y="2803357"/>
            <a:ext cx="4609490" cy="5115232"/>
          </a:xfrm>
          <a:prstGeom prst="rect">
            <a:avLst/>
          </a:prstGeom>
        </p:spPr>
      </p:pic>
      <p:pic>
        <p:nvPicPr>
          <p:cNvPr id="22" name="Picture 21" descr="A graph of temperature&#10;&#10;Description automatically generated with medium confidence">
            <a:extLst>
              <a:ext uri="{FF2B5EF4-FFF2-40B4-BE49-F238E27FC236}">
                <a16:creationId xmlns:a16="http://schemas.microsoft.com/office/drawing/2014/main" id="{B22F96B2-CA40-0A38-45A3-0FF54F3FB1C7}"/>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761117" y="4520566"/>
            <a:ext cx="6917230" cy="2392210"/>
          </a:xfrm>
          <a:prstGeom prst="rect">
            <a:avLst/>
          </a:prstGeom>
        </p:spPr>
      </p:pic>
      <p:sp>
        <p:nvSpPr>
          <p:cNvPr id="23" name="Circular Arrow 22">
            <a:extLst>
              <a:ext uri="{FF2B5EF4-FFF2-40B4-BE49-F238E27FC236}">
                <a16:creationId xmlns:a16="http://schemas.microsoft.com/office/drawing/2014/main" id="{99960005-7C3C-884C-D95E-3894A71A2EEF}"/>
              </a:ext>
            </a:extLst>
          </p:cNvPr>
          <p:cNvSpPr/>
          <p:nvPr/>
        </p:nvSpPr>
        <p:spPr>
          <a:xfrm rot="10800000" flipH="1">
            <a:off x="14559537" y="525037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4" name="Circular Arrow 23">
            <a:extLst>
              <a:ext uri="{FF2B5EF4-FFF2-40B4-BE49-F238E27FC236}">
                <a16:creationId xmlns:a16="http://schemas.microsoft.com/office/drawing/2014/main" id="{1C7D6C40-BD67-04A7-E8E9-D493FB09C122}"/>
              </a:ext>
            </a:extLst>
          </p:cNvPr>
          <p:cNvSpPr/>
          <p:nvPr/>
        </p:nvSpPr>
        <p:spPr>
          <a:xfrm flipH="1">
            <a:off x="14716755" y="243754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25" name="Picture 24" descr="A computer screen with a machine&#10;&#10;Description automatically generated">
            <a:extLst>
              <a:ext uri="{FF2B5EF4-FFF2-40B4-BE49-F238E27FC236}">
                <a16:creationId xmlns:a16="http://schemas.microsoft.com/office/drawing/2014/main" id="{10241B1E-3F49-9AF2-24FE-A734C3440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670" y="2803357"/>
            <a:ext cx="6815384" cy="5115232"/>
          </a:xfrm>
          <a:prstGeom prst="rect">
            <a:avLst/>
          </a:prstGeom>
        </p:spPr>
      </p:pic>
      <p:sp>
        <p:nvSpPr>
          <p:cNvPr id="26" name="Circular Arrow 25">
            <a:extLst>
              <a:ext uri="{FF2B5EF4-FFF2-40B4-BE49-F238E27FC236}">
                <a16:creationId xmlns:a16="http://schemas.microsoft.com/office/drawing/2014/main" id="{FF09B8C9-934A-8ECA-A4AD-9479412457E4}"/>
              </a:ext>
            </a:extLst>
          </p:cNvPr>
          <p:cNvSpPr/>
          <p:nvPr/>
        </p:nvSpPr>
        <p:spPr>
          <a:xfrm rot="10800000">
            <a:off x="4903447" y="525037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Circular Arrow 26">
            <a:extLst>
              <a:ext uri="{FF2B5EF4-FFF2-40B4-BE49-F238E27FC236}">
                <a16:creationId xmlns:a16="http://schemas.microsoft.com/office/drawing/2014/main" id="{24C12EB8-9106-8943-5301-FC85FAA373A8}"/>
              </a:ext>
            </a:extLst>
          </p:cNvPr>
          <p:cNvSpPr/>
          <p:nvPr/>
        </p:nvSpPr>
        <p:spPr>
          <a:xfrm>
            <a:off x="4903447" y="2436539"/>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35374288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Other Carbon Rod Spectra</a:t>
            </a:r>
          </a:p>
        </p:txBody>
      </p:sp>
    </p:spTree>
    <p:extLst>
      <p:ext uri="{BB962C8B-B14F-4D97-AF65-F5344CB8AC3E}">
        <p14:creationId xmlns:p14="http://schemas.microsoft.com/office/powerpoint/2010/main" val="36519510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976601-3530-3FA7-F420-F9A2D8B61607}"/>
              </a:ext>
            </a:extLst>
          </p:cNvPr>
          <p:cNvSpPr>
            <a:spLocks noGrp="1"/>
          </p:cNvSpPr>
          <p:nvPr>
            <p:ph type="sldNum" sz="quarter" idx="2"/>
          </p:nvPr>
        </p:nvSpPr>
        <p:spPr/>
        <p:txBody>
          <a:bodyPr/>
          <a:lstStyle/>
          <a:p>
            <a:fld id="{86CB4B4D-7CA3-9044-876B-883B54F8677D}" type="slidenum">
              <a:rPr lang="en-US" smtClean="0"/>
              <a:t>27</a:t>
            </a:fld>
            <a:endParaRPr lang="en-US"/>
          </a:p>
        </p:txBody>
      </p:sp>
      <p:sp>
        <p:nvSpPr>
          <p:cNvPr id="3" name="TextBox 2">
            <a:extLst>
              <a:ext uri="{FF2B5EF4-FFF2-40B4-BE49-F238E27FC236}">
                <a16:creationId xmlns:a16="http://schemas.microsoft.com/office/drawing/2014/main" id="{ECAE73D0-13E2-3E5B-2CBA-C75EF91038BF}"/>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Overfitted</a:t>
            </a:r>
          </a:p>
        </p:txBody>
      </p:sp>
      <p:sp>
        <p:nvSpPr>
          <p:cNvPr id="4" name="Slide Number Placeholder 1">
            <a:extLst>
              <a:ext uri="{FF2B5EF4-FFF2-40B4-BE49-F238E27FC236}">
                <a16:creationId xmlns:a16="http://schemas.microsoft.com/office/drawing/2014/main" id="{29962B85-622C-FD0E-AB7C-7EA88427C348}"/>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27</a:t>
            </a:fld>
            <a:endParaRPr lang="en-US"/>
          </a:p>
        </p:txBody>
      </p:sp>
      <p:pic>
        <p:nvPicPr>
          <p:cNvPr id="5" name="Picture 4">
            <a:extLst>
              <a:ext uri="{FF2B5EF4-FFF2-40B4-BE49-F238E27FC236}">
                <a16:creationId xmlns:a16="http://schemas.microsoft.com/office/drawing/2014/main" id="{8C02C4D8-30A4-18A8-7126-6940A387F2DF}"/>
              </a:ext>
            </a:extLst>
          </p:cNvPr>
          <p:cNvPicPr>
            <a:picLocks noChangeAspect="1"/>
          </p:cNvPicPr>
          <p:nvPr/>
        </p:nvPicPr>
        <p:blipFill>
          <a:blip r:embed="rId2"/>
          <a:stretch>
            <a:fillRect/>
          </a:stretch>
        </p:blipFill>
        <p:spPr>
          <a:xfrm>
            <a:off x="4757057" y="444693"/>
            <a:ext cx="14869886" cy="11389700"/>
          </a:xfrm>
          <a:prstGeom prst="rect">
            <a:avLst/>
          </a:prstGeom>
        </p:spPr>
      </p:pic>
      <p:cxnSp>
        <p:nvCxnSpPr>
          <p:cNvPr id="6" name="Straight Connector 5">
            <a:extLst>
              <a:ext uri="{FF2B5EF4-FFF2-40B4-BE49-F238E27FC236}">
                <a16:creationId xmlns:a16="http://schemas.microsoft.com/office/drawing/2014/main" id="{F26648DB-AE13-E858-7D9C-32EB1A51D621}"/>
              </a:ext>
            </a:extLst>
          </p:cNvPr>
          <p:cNvCxnSpPr/>
          <p:nvPr/>
        </p:nvCxnSpPr>
        <p:spPr>
          <a:xfrm flipH="1">
            <a:off x="6507126" y="8038214"/>
            <a:ext cx="6507125" cy="0"/>
          </a:xfrm>
          <a:prstGeom prst="line">
            <a:avLst/>
          </a:prstGeom>
          <a:noFill/>
          <a:ln w="1905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7427198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1DE68-194F-DF44-85E6-6E3300BFB7A8}"/>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4" name="Picture 3" descr="A graph of a wave&#10;&#10;Description automatically generated with medium confidence">
            <a:extLst>
              <a:ext uri="{FF2B5EF4-FFF2-40B4-BE49-F238E27FC236}">
                <a16:creationId xmlns:a16="http://schemas.microsoft.com/office/drawing/2014/main" id="{6747B80B-5280-89B9-189D-1E84DD7D2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669" y="502920"/>
            <a:ext cx="12662662" cy="11247120"/>
          </a:xfrm>
          <a:prstGeom prst="rect">
            <a:avLst/>
          </a:prstGeom>
        </p:spPr>
      </p:pic>
      <p:sp>
        <p:nvSpPr>
          <p:cNvPr id="5" name="TextBox 4">
            <a:extLst>
              <a:ext uri="{FF2B5EF4-FFF2-40B4-BE49-F238E27FC236}">
                <a16:creationId xmlns:a16="http://schemas.microsoft.com/office/drawing/2014/main" id="{2B17C3EF-94BF-371E-4B96-09D62FBC4AB8}"/>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Corrected</a:t>
            </a:r>
          </a:p>
        </p:txBody>
      </p:sp>
    </p:spTree>
    <p:extLst>
      <p:ext uri="{BB962C8B-B14F-4D97-AF65-F5344CB8AC3E}">
        <p14:creationId xmlns:p14="http://schemas.microsoft.com/office/powerpoint/2010/main" val="165513674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765D3-7E30-FF01-930E-5B3E87CA574C}"/>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4" name="Picture 3" descr="A graph with blue dots&#10;&#10;Description automatically generated">
            <a:extLst>
              <a:ext uri="{FF2B5EF4-FFF2-40B4-BE49-F238E27FC236}">
                <a16:creationId xmlns:a16="http://schemas.microsoft.com/office/drawing/2014/main" id="{CE15E5B9-EB23-FE95-EE54-AE14BE61E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090" y="342900"/>
            <a:ext cx="12201820" cy="11704320"/>
          </a:xfrm>
          <a:prstGeom prst="rect">
            <a:avLst/>
          </a:prstGeom>
        </p:spPr>
      </p:pic>
      <p:sp>
        <p:nvSpPr>
          <p:cNvPr id="7" name="TextBox 6">
            <a:extLst>
              <a:ext uri="{FF2B5EF4-FFF2-40B4-BE49-F238E27FC236}">
                <a16:creationId xmlns:a16="http://schemas.microsoft.com/office/drawing/2014/main" id="{E5F1E941-CD3E-F253-19FF-96C216E6BF40}"/>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Uncorrected</a:t>
            </a:r>
          </a:p>
        </p:txBody>
      </p:sp>
    </p:spTree>
    <p:extLst>
      <p:ext uri="{BB962C8B-B14F-4D97-AF65-F5344CB8AC3E}">
        <p14:creationId xmlns:p14="http://schemas.microsoft.com/office/powerpoint/2010/main" val="324910727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8F7073-925F-69C6-41DD-18DA33224EC0}"/>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3" name="Picture 2" descr="Diagram of a diagram of a structure&#10;&#10;Description automatically generated">
            <a:extLst>
              <a:ext uri="{FF2B5EF4-FFF2-40B4-BE49-F238E27FC236}">
                <a16:creationId xmlns:a16="http://schemas.microsoft.com/office/drawing/2014/main" id="{466BA072-425D-AB77-826D-D7A2B5354E88}"/>
              </a:ext>
            </a:extLst>
          </p:cNvPr>
          <p:cNvPicPr>
            <a:picLocks noChangeAspect="1"/>
          </p:cNvPicPr>
          <p:nvPr/>
        </p:nvPicPr>
        <p:blipFill rotWithShape="1">
          <a:blip r:embed="rId3">
            <a:extLst>
              <a:ext uri="{28A0092B-C50C-407E-A947-70E740481C1C}">
                <a14:useLocalDpi xmlns:a14="http://schemas.microsoft.com/office/drawing/2010/main" val="0"/>
              </a:ext>
            </a:extLst>
          </a:blip>
          <a:srcRect r="45274"/>
          <a:stretch/>
        </p:blipFill>
        <p:spPr>
          <a:xfrm>
            <a:off x="6530340" y="348163"/>
            <a:ext cx="11323320" cy="11713918"/>
          </a:xfrm>
          <a:prstGeom prst="rect">
            <a:avLst/>
          </a:prstGeom>
        </p:spPr>
      </p:pic>
      <p:sp>
        <p:nvSpPr>
          <p:cNvPr id="4" name="TextBox 3">
            <a:extLst>
              <a:ext uri="{FF2B5EF4-FFF2-40B4-BE49-F238E27FC236}">
                <a16:creationId xmlns:a16="http://schemas.microsoft.com/office/drawing/2014/main" id="{8A6F692C-9CF3-8B9F-0F4F-F0DB66D8635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6817675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59C916-EBED-73F9-4E85-64B60A75211B}"/>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3" name="Picture 2" descr="A graph of a line graph&#10;&#10;Description automatically generated with medium confidence">
            <a:extLst>
              <a:ext uri="{FF2B5EF4-FFF2-40B4-BE49-F238E27FC236}">
                <a16:creationId xmlns:a16="http://schemas.microsoft.com/office/drawing/2014/main" id="{1DFECA88-1B72-66B3-7155-167E10FAB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562" y="434340"/>
            <a:ext cx="12030876" cy="11567160"/>
          </a:xfrm>
          <a:prstGeom prst="rect">
            <a:avLst/>
          </a:prstGeom>
        </p:spPr>
      </p:pic>
      <p:sp>
        <p:nvSpPr>
          <p:cNvPr id="5" name="TextBox 4">
            <a:extLst>
              <a:ext uri="{FF2B5EF4-FFF2-40B4-BE49-F238E27FC236}">
                <a16:creationId xmlns:a16="http://schemas.microsoft.com/office/drawing/2014/main" id="{09C756D1-5411-4425-A7AD-E9BD62ADBFE2}"/>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Notch Filter Dip</a:t>
            </a:r>
          </a:p>
        </p:txBody>
      </p:sp>
    </p:spTree>
    <p:extLst>
      <p:ext uri="{BB962C8B-B14F-4D97-AF65-F5344CB8AC3E}">
        <p14:creationId xmlns:p14="http://schemas.microsoft.com/office/powerpoint/2010/main" val="34227013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A837B-AC31-81EA-8D87-008579810F0A}"/>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4" name="Picture 3" descr="A graph of a number of light&#10;&#10;Description automatically generated with medium confidence">
            <a:extLst>
              <a:ext uri="{FF2B5EF4-FFF2-40B4-BE49-F238E27FC236}">
                <a16:creationId xmlns:a16="http://schemas.microsoft.com/office/drawing/2014/main" id="{0B79A97E-C432-2524-30BC-6794A320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20" y="530968"/>
            <a:ext cx="12100560" cy="11328184"/>
          </a:xfrm>
          <a:prstGeom prst="rect">
            <a:avLst/>
          </a:prstGeom>
        </p:spPr>
      </p:pic>
      <p:sp>
        <p:nvSpPr>
          <p:cNvPr id="5" name="TextBox 4">
            <a:extLst>
              <a:ext uri="{FF2B5EF4-FFF2-40B4-BE49-F238E27FC236}">
                <a16:creationId xmlns:a16="http://schemas.microsoft.com/office/drawing/2014/main" id="{915BB142-1039-525F-7675-EBD049921289}"/>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Laser Light Spike</a:t>
            </a:r>
          </a:p>
        </p:txBody>
      </p:sp>
    </p:spTree>
    <p:extLst>
      <p:ext uri="{BB962C8B-B14F-4D97-AF65-F5344CB8AC3E}">
        <p14:creationId xmlns:p14="http://schemas.microsoft.com/office/powerpoint/2010/main" val="362141015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7214363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35</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212EA-5B00-B0D1-6E27-F26FCB5431CD}"/>
              </a:ext>
            </a:extLst>
          </p:cNvPr>
          <p:cNvSpPr>
            <a:spLocks noGrp="1"/>
          </p:cNvSpPr>
          <p:nvPr>
            <p:ph type="sldNum" sz="quarter" idx="2"/>
          </p:nvPr>
        </p:nvSpPr>
        <p:spPr/>
        <p:txBody>
          <a:bodyPr/>
          <a:lstStyle/>
          <a:p>
            <a:fld id="{86CB4B4D-7CA3-9044-876B-883B54F8677D}" type="slidenum">
              <a:rPr lang="en-US" smtClean="0"/>
              <a:t>4</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E1AC2E8D-551B-1998-A5C7-AC28B236A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Tree>
    <p:extLst>
      <p:ext uri="{BB962C8B-B14F-4D97-AF65-F5344CB8AC3E}">
        <p14:creationId xmlns:p14="http://schemas.microsoft.com/office/powerpoint/2010/main" val="166268113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40</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16" y="295222"/>
            <a:ext cx="20112368" cy="11866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mputer screen with a machine&#10;&#10;Description automatically generated">
            <a:extLst>
              <a:ext uri="{FF2B5EF4-FFF2-40B4-BE49-F238E27FC236}">
                <a16:creationId xmlns:a16="http://schemas.microsoft.com/office/drawing/2014/main" id="{CBFD28CF-1BDB-2599-91A3-05CDF1237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404" y="4921282"/>
            <a:ext cx="5160849" cy="3873435"/>
          </a:xfrm>
          <a:prstGeom prst="rect">
            <a:avLst/>
          </a:prstGeom>
        </p:spPr>
      </p:pic>
      <p:pic>
        <p:nvPicPr>
          <p:cNvPr id="4" name="Picture 3" descr="A diagram of a heat wave&#10;&#10;Description automatically generated">
            <a:extLst>
              <a:ext uri="{FF2B5EF4-FFF2-40B4-BE49-F238E27FC236}">
                <a16:creationId xmlns:a16="http://schemas.microsoft.com/office/drawing/2014/main" id="{78D8E9B9-16C6-11B6-E51E-8E653EB431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3806" y="4921282"/>
            <a:ext cx="4258414" cy="4725638"/>
          </a:xfrm>
          <a:prstGeom prst="rect">
            <a:avLst/>
          </a:prstGeom>
        </p:spPr>
      </p:pic>
    </p:spTree>
    <p:extLst>
      <p:ext uri="{BB962C8B-B14F-4D97-AF65-F5344CB8AC3E}">
        <p14:creationId xmlns:p14="http://schemas.microsoft.com/office/powerpoint/2010/main" val="6499194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60917" y="2047306"/>
            <a:ext cx="4609490" cy="5115232"/>
          </a:xfrm>
          <a:prstGeom prst="rect">
            <a:avLst/>
          </a:prstGeom>
        </p:spPr>
      </p:pic>
      <p:sp>
        <p:nvSpPr>
          <p:cNvPr id="3" name="TextBox 2">
            <a:extLst>
              <a:ext uri="{FF2B5EF4-FFF2-40B4-BE49-F238E27FC236}">
                <a16:creationId xmlns:a16="http://schemas.microsoft.com/office/drawing/2014/main" id="{B7A78F0C-EE96-FE8D-C3D0-AB724D4A25FC}"/>
              </a:ext>
            </a:extLst>
          </p:cNvPr>
          <p:cNvSpPr txBox="1"/>
          <p:nvPr/>
        </p:nvSpPr>
        <p:spPr>
          <a:xfrm>
            <a:off x="11606102" y="9366641"/>
            <a:ext cx="1171796"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5000" b="1"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
        <p:nvSpPr>
          <p:cNvPr id="4" name="TextBox 3">
            <a:extLst>
              <a:ext uri="{FF2B5EF4-FFF2-40B4-BE49-F238E27FC236}">
                <a16:creationId xmlns:a16="http://schemas.microsoft.com/office/drawing/2014/main" id="{F74E54B5-1526-146C-7781-6E3B48CF7455}"/>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1" name="Picture 10" descr="Diagram of a diagram of a structure&#10;&#10;Description automatically generated">
            <a:extLst>
              <a:ext uri="{FF2B5EF4-FFF2-40B4-BE49-F238E27FC236}">
                <a16:creationId xmlns:a16="http://schemas.microsoft.com/office/drawing/2014/main" id="{868C0CE8-4AA8-4574-DF34-9AEE8804A2C7}"/>
              </a:ext>
            </a:extLst>
          </p:cNvPr>
          <p:cNvPicPr>
            <a:picLocks noChangeAspect="1"/>
          </p:cNvPicPr>
          <p:nvPr/>
        </p:nvPicPr>
        <p:blipFill rotWithShape="1">
          <a:blip r:embed="rId5">
            <a:extLst>
              <a:ext uri="{28A0092B-C50C-407E-A947-70E740481C1C}">
                <a14:useLocalDpi xmlns:a14="http://schemas.microsoft.com/office/drawing/2010/main" val="0"/>
              </a:ext>
            </a:extLst>
          </a:blip>
          <a:srcRect l="54595"/>
          <a:stretch/>
        </p:blipFill>
        <p:spPr>
          <a:xfrm>
            <a:off x="14278942" y="2047306"/>
            <a:ext cx="4102521" cy="5115232"/>
          </a:xfrm>
          <a:prstGeom prst="rect">
            <a:avLst/>
          </a:prstGeom>
        </p:spPr>
      </p:pic>
      <p:pic>
        <p:nvPicPr>
          <p:cNvPr id="16" name="Picture 15" descr="A computer screen with a machine&#10;&#10;Description automatically generated">
            <a:extLst>
              <a:ext uri="{FF2B5EF4-FFF2-40B4-BE49-F238E27FC236}">
                <a16:creationId xmlns:a16="http://schemas.microsoft.com/office/drawing/2014/main" id="{0B38B89B-BEF7-ABB5-DE95-4033FFFB9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7904" y="2047305"/>
            <a:ext cx="6815383" cy="5115233"/>
          </a:xfrm>
          <a:prstGeom prst="rect">
            <a:avLst/>
          </a:prstGeom>
        </p:spPr>
      </p:pic>
    </p:spTree>
    <p:extLst>
      <p:ext uri="{BB962C8B-B14F-4D97-AF65-F5344CB8AC3E}">
        <p14:creationId xmlns:p14="http://schemas.microsoft.com/office/powerpoint/2010/main" val="690655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7</a:t>
            </a:fld>
            <a:endParaRPr lang="en-US"/>
          </a:p>
        </p:txBody>
      </p:sp>
      <p:pic>
        <p:nvPicPr>
          <p:cNvPr id="7" name="Picture 6" descr="A diagram of a heat wave&#10;&#10;Description automatically generated">
            <a:extLst>
              <a:ext uri="{FF2B5EF4-FFF2-40B4-BE49-F238E27FC236}">
                <a16:creationId xmlns:a16="http://schemas.microsoft.com/office/drawing/2014/main" id="{A6A803EE-BF2E-417D-40BA-4C6E4B50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302" y="2320506"/>
            <a:ext cx="8508095" cy="9441586"/>
          </a:xfrm>
          <a:prstGeom prst="rect">
            <a:avLst/>
          </a:prstGeom>
        </p:spPr>
      </p:pic>
      <p:sp>
        <p:nvSpPr>
          <p:cNvPr id="8" name="TextBox 7">
            <a:extLst>
              <a:ext uri="{FF2B5EF4-FFF2-40B4-BE49-F238E27FC236}">
                <a16:creationId xmlns:a16="http://schemas.microsoft.com/office/drawing/2014/main" id="{B35D2941-BE49-6ACE-51EE-CD4E79478044}"/>
              </a:ext>
            </a:extLst>
          </p:cNvPr>
          <p:cNvSpPr txBox="1"/>
          <p:nvPr/>
        </p:nvSpPr>
        <p:spPr>
          <a:xfrm>
            <a:off x="259052" y="11233742"/>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pic>
        <p:nvPicPr>
          <p:cNvPr id="11" name="Picture 10" descr="A math equations with black text&#10;&#10;Description automatically generated with medium confidence">
            <a:extLst>
              <a:ext uri="{FF2B5EF4-FFF2-40B4-BE49-F238E27FC236}">
                <a16:creationId xmlns:a16="http://schemas.microsoft.com/office/drawing/2014/main" id="{E3A25675-2D33-A2C7-5019-611B7DC21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0765" y="4476679"/>
            <a:ext cx="5477426" cy="1424764"/>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5725944A-2EB5-DA6F-09E2-2656D7F40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5204" y="6522078"/>
            <a:ext cx="5568548" cy="901948"/>
          </a:xfrm>
          <a:prstGeom prst="rect">
            <a:avLst/>
          </a:prstGeom>
        </p:spPr>
      </p:pic>
      <p:pic>
        <p:nvPicPr>
          <p:cNvPr id="15" name="Picture 14" descr="A black and white math symbol&#10;&#10;Description automatically generated">
            <a:extLst>
              <a:ext uri="{FF2B5EF4-FFF2-40B4-BE49-F238E27FC236}">
                <a16:creationId xmlns:a16="http://schemas.microsoft.com/office/drawing/2014/main" id="{5F9E4742-5BEA-78F9-DE4D-7C975FCDF6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36128" y="7895272"/>
            <a:ext cx="1926700" cy="790442"/>
          </a:xfrm>
          <a:prstGeom prst="rect">
            <a:avLst/>
          </a:prstGeom>
        </p:spPr>
      </p:pic>
    </p:spTree>
    <p:extLst>
      <p:ext uri="{BB962C8B-B14F-4D97-AF65-F5344CB8AC3E}">
        <p14:creationId xmlns:p14="http://schemas.microsoft.com/office/powerpoint/2010/main" val="10923039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8</a:t>
            </a:fld>
            <a:endParaRPr lang="en-US"/>
          </a:p>
        </p:txBody>
      </p:sp>
      <p:sp>
        <p:nvSpPr>
          <p:cNvPr id="8" name="TextBox 7">
            <a:extLst>
              <a:ext uri="{FF2B5EF4-FFF2-40B4-BE49-F238E27FC236}">
                <a16:creationId xmlns:a16="http://schemas.microsoft.com/office/drawing/2014/main" id="{B35D2941-BE49-6ACE-51EE-CD4E79478044}"/>
              </a:ext>
            </a:extLst>
          </p:cNvPr>
          <p:cNvSpPr txBox="1"/>
          <p:nvPr/>
        </p:nvSpPr>
        <p:spPr>
          <a:xfrm>
            <a:off x="236192" y="9071498"/>
            <a:ext cx="3558568" cy="2964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3"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3"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pic>
        <p:nvPicPr>
          <p:cNvPr id="3" name="Picture 2" descr="Diagram of a diagram of a structure&#10;&#10;Description automatically generated">
            <a:extLst>
              <a:ext uri="{FF2B5EF4-FFF2-40B4-BE49-F238E27FC236}">
                <a16:creationId xmlns:a16="http://schemas.microsoft.com/office/drawing/2014/main" id="{ABD66AD8-F0DC-865F-E5D0-81959AF9A47D}"/>
              </a:ext>
            </a:extLst>
          </p:cNvPr>
          <p:cNvPicPr>
            <a:picLocks noChangeAspect="1"/>
          </p:cNvPicPr>
          <p:nvPr/>
        </p:nvPicPr>
        <p:blipFill rotWithShape="1">
          <a:blip r:embed="rId4">
            <a:extLst>
              <a:ext uri="{28A0092B-C50C-407E-A947-70E740481C1C}">
                <a14:useLocalDpi xmlns:a14="http://schemas.microsoft.com/office/drawing/2010/main" val="0"/>
              </a:ext>
            </a:extLst>
          </a:blip>
          <a:srcRect l="54595"/>
          <a:stretch/>
        </p:blipFill>
        <p:spPr>
          <a:xfrm>
            <a:off x="3996509" y="2594826"/>
            <a:ext cx="7572348" cy="9441586"/>
          </a:xfrm>
          <a:prstGeom prst="rect">
            <a:avLst/>
          </a:prstGeom>
        </p:spPr>
      </p:pic>
      <p:pic>
        <p:nvPicPr>
          <p:cNvPr id="6" name="Picture 5" descr="A diagram of a heat wave&#10;&#10;Description automatically generated">
            <a:extLst>
              <a:ext uri="{FF2B5EF4-FFF2-40B4-BE49-F238E27FC236}">
                <a16:creationId xmlns:a16="http://schemas.microsoft.com/office/drawing/2014/main" id="{30DB63E6-1FEB-117A-6C9F-A596F83FE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5145" y="2594826"/>
            <a:ext cx="9723120" cy="9507650"/>
          </a:xfrm>
          <a:prstGeom prst="rect">
            <a:avLst/>
          </a:prstGeom>
        </p:spPr>
      </p:pic>
    </p:spTree>
    <p:extLst>
      <p:ext uri="{BB962C8B-B14F-4D97-AF65-F5344CB8AC3E}">
        <p14:creationId xmlns:p14="http://schemas.microsoft.com/office/powerpoint/2010/main" val="19853800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sp>
        <p:nvSpPr>
          <p:cNvPr id="6" name="Content Placeholder 4">
            <a:extLst>
              <a:ext uri="{FF2B5EF4-FFF2-40B4-BE49-F238E27FC236}">
                <a16:creationId xmlns:a16="http://schemas.microsoft.com/office/drawing/2014/main" id="{3AD2E522-16B4-D544-58A8-181AC766B8E4}"/>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“Informs decisions that realize value”</a:t>
            </a:r>
          </a:p>
          <a:p>
            <a:pPr hangingPunct="1"/>
            <a:r>
              <a:rPr lang="en-US" dirty="0">
                <a:solidFill>
                  <a:schemeClr val="bg1"/>
                </a:solidFill>
              </a:rPr>
              <a:t>“Dynamically updated with data from it’s physical twin”</a:t>
            </a:r>
          </a:p>
        </p:txBody>
      </p:sp>
      <p:sp>
        <p:nvSpPr>
          <p:cNvPr id="7" name="TextBox 6">
            <a:extLst>
              <a:ext uri="{FF2B5EF4-FFF2-40B4-BE49-F238E27FC236}">
                <a16:creationId xmlns:a16="http://schemas.microsoft.com/office/drawing/2014/main" id="{8321EAA9-3A09-3D87-6EE1-015C378A9508}"/>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sp>
        <p:nvSpPr>
          <p:cNvPr id="8" name="Rectangle 7">
            <a:extLst>
              <a:ext uri="{FF2B5EF4-FFF2-40B4-BE49-F238E27FC236}">
                <a16:creationId xmlns:a16="http://schemas.microsoft.com/office/drawing/2014/main" id="{1472C65E-0451-7D3A-FD53-A3B97D46E0B0}"/>
              </a:ext>
            </a:extLst>
          </p:cNvPr>
          <p:cNvSpPr/>
          <p:nvPr/>
        </p:nvSpPr>
        <p:spPr>
          <a:xfrm>
            <a:off x="10366743" y="7176403"/>
            <a:ext cx="842417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2172515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6">
                                            <p:txEl>
                                              <p:pRg st="0" end="0"/>
                                            </p:txEl>
                                          </p:spTgt>
                                        </p:tgtEl>
                                        <p:attrNameLst>
                                          <p:attrName>style.opacity</p:attrName>
                                        </p:attrNameLst>
                                      </p:cBhvr>
                                      <p:to>
                                        <p:strVal val="0.25"/>
                                      </p:to>
                                    </p:set>
                                    <p:animEffect filter="image" prLst="opacity: 0.25">
                                      <p:cBhvr rctx="IE">
                                        <p:cTn id="11" dur="indefinite"/>
                                        <p:tgtEl>
                                          <p:spTgt spid="6">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6">
                                            <p:txEl>
                                              <p:pRg st="1" end="1"/>
                                            </p:txEl>
                                          </p:spTgt>
                                        </p:tgtEl>
                                        <p:attrNameLst>
                                          <p:attrName>style.opacity</p:attrName>
                                        </p:attrNameLst>
                                      </p:cBhvr>
                                      <p:to>
                                        <p:strVal val="0.25"/>
                                      </p:to>
                                    </p:set>
                                    <p:animEffect filter="image" prLst="opacity: 0.25">
                                      <p:cBhvr rctx="IE">
                                        <p:cTn id="18" dur="indefinite"/>
                                        <p:tgtEl>
                                          <p:spTgt spid="6">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6">
                                            <p:txEl>
                                              <p:pRg st="2" end="2"/>
                                            </p:txEl>
                                          </p:spTgt>
                                        </p:tgtEl>
                                        <p:attrNameLst>
                                          <p:attrName>style.opacity</p:attrName>
                                        </p:attrNameLst>
                                      </p:cBhvr>
                                      <p:to>
                                        <p:strVal val="0.25"/>
                                      </p:to>
                                    </p:set>
                                    <p:animEffect filter="image" prLst="opacity: 0.25">
                                      <p:cBhvr rctx="IE">
                                        <p:cTn id="25" dur="indefinite"/>
                                        <p:tgtEl>
                                          <p:spTgt spid="6">
                                            <p:txEl>
                                              <p:pRg st="2" end="2"/>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19745</TotalTime>
  <Words>2302</Words>
  <Application>Microsoft Macintosh PowerPoint</Application>
  <PresentationFormat>Custom</PresentationFormat>
  <Paragraphs>164</Paragraphs>
  <Slides>40</Slides>
  <Notes>26</Notes>
  <HiddenSlides>6</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61</cp:revision>
  <dcterms:modified xsi:type="dcterms:W3CDTF">2024-08-05T18:11:23Z</dcterms:modified>
</cp:coreProperties>
</file>